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7" r:id="rId2"/>
    <p:sldId id="301" r:id="rId3"/>
    <p:sldId id="5054" r:id="rId4"/>
    <p:sldId id="260" r:id="rId5"/>
    <p:sldId id="362" r:id="rId6"/>
    <p:sldId id="2076137134" r:id="rId7"/>
    <p:sldId id="2076137135" r:id="rId8"/>
    <p:sldId id="2076137136" r:id="rId9"/>
    <p:sldId id="2076137137" r:id="rId10"/>
    <p:sldId id="2076137138" r:id="rId11"/>
    <p:sldId id="2076137139" r:id="rId12"/>
    <p:sldId id="2134805631" r:id="rId13"/>
    <p:sldId id="2134805632" r:id="rId14"/>
    <p:sldId id="2134805654" r:id="rId15"/>
    <p:sldId id="2134805633" r:id="rId16"/>
    <p:sldId id="2134805649" r:id="rId17"/>
    <p:sldId id="2134805638" r:id="rId18"/>
    <p:sldId id="2134805639" r:id="rId19"/>
    <p:sldId id="2076137127" r:id="rId20"/>
    <p:sldId id="2076137128" r:id="rId21"/>
    <p:sldId id="2134805559" r:id="rId22"/>
    <p:sldId id="2134805581" r:id="rId23"/>
    <p:sldId id="2134805560" r:id="rId24"/>
    <p:sldId id="2134805562" r:id="rId25"/>
    <p:sldId id="2134805586" r:id="rId26"/>
    <p:sldId id="2134805596" r:id="rId27"/>
    <p:sldId id="369" r:id="rId28"/>
    <p:sldId id="5043" r:id="rId29"/>
    <p:sldId id="2134805650" r:id="rId30"/>
    <p:sldId id="2134805563" r:id="rId31"/>
    <p:sldId id="2134805565" r:id="rId32"/>
    <p:sldId id="2134805566" r:id="rId33"/>
    <p:sldId id="2134805607" r:id="rId34"/>
    <p:sldId id="2134805608" r:id="rId35"/>
    <p:sldId id="2134805651" r:id="rId36"/>
    <p:sldId id="2134805653" r:id="rId37"/>
    <p:sldId id="2134805635" r:id="rId38"/>
    <p:sldId id="2134805637" r:id="rId39"/>
    <p:sldId id="370" r:id="rId40"/>
    <p:sldId id="4965" r:id="rId41"/>
    <p:sldId id="2076137133" r:id="rId42"/>
    <p:sldId id="2076137131" r:id="rId43"/>
    <p:sldId id="5044" r:id="rId44"/>
    <p:sldId id="5046" r:id="rId45"/>
    <p:sldId id="5047" r:id="rId46"/>
    <p:sldId id="2076137141" r:id="rId47"/>
    <p:sldId id="2134805567" r:id="rId48"/>
    <p:sldId id="2134805582" r:id="rId49"/>
    <p:sldId id="2134805599" r:id="rId50"/>
    <p:sldId id="2134805597" r:id="rId51"/>
    <p:sldId id="2134805598" r:id="rId52"/>
    <p:sldId id="2134805600" r:id="rId53"/>
    <p:sldId id="2134805601" r:id="rId54"/>
    <p:sldId id="2134805602" r:id="rId55"/>
    <p:sldId id="2134805606" r:id="rId56"/>
    <p:sldId id="2134805634" r:id="rId57"/>
    <p:sldId id="2134805605" r:id="rId58"/>
    <p:sldId id="4950" r:id="rId59"/>
    <p:sldId id="4926" r:id="rId60"/>
    <p:sldId id="4928" r:id="rId61"/>
    <p:sldId id="4929" r:id="rId62"/>
    <p:sldId id="4930" r:id="rId63"/>
    <p:sldId id="4931" r:id="rId64"/>
    <p:sldId id="4932" r:id="rId65"/>
    <p:sldId id="4933" r:id="rId66"/>
    <p:sldId id="4991" r:id="rId67"/>
    <p:sldId id="5027" r:id="rId68"/>
    <p:sldId id="3218" r:id="rId69"/>
    <p:sldId id="3233" r:id="rId70"/>
    <p:sldId id="3234" r:id="rId71"/>
    <p:sldId id="3235" r:id="rId72"/>
    <p:sldId id="3222" r:id="rId73"/>
    <p:sldId id="3208" r:id="rId74"/>
    <p:sldId id="3219" r:id="rId75"/>
    <p:sldId id="3220" r:id="rId76"/>
    <p:sldId id="3186" r:id="rId77"/>
    <p:sldId id="2134805640" r:id="rId78"/>
    <p:sldId id="2134805641" r:id="rId79"/>
    <p:sldId id="2134805642" r:id="rId80"/>
    <p:sldId id="2134805643" r:id="rId81"/>
    <p:sldId id="2134805644" r:id="rId82"/>
    <p:sldId id="2134805645" r:id="rId83"/>
    <p:sldId id="2134805646" r:id="rId84"/>
    <p:sldId id="2134805647" r:id="rId85"/>
    <p:sldId id="2134805648" r:id="rId8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60"/>
            <p14:sldId id="362"/>
            <p14:sldId id="2076137134"/>
            <p14:sldId id="2076137135"/>
            <p14:sldId id="2076137136"/>
            <p14:sldId id="2076137137"/>
            <p14:sldId id="2076137138"/>
            <p14:sldId id="2076137139"/>
            <p14:sldId id="2134805631"/>
            <p14:sldId id="2134805632"/>
            <p14:sldId id="2134805654"/>
            <p14:sldId id="2134805633"/>
            <p14:sldId id="2134805649"/>
            <p14:sldId id="2134805638"/>
            <p14:sldId id="2134805639"/>
            <p14:sldId id="2076137127"/>
          </p14:sldIdLst>
        </p14:section>
        <p14:section name="NON-RELATIONAL" id="{53B3C7C3-4ADF-4046-B477-9F8F4D7B9720}">
          <p14:sldIdLst>
            <p14:sldId id="2076137128"/>
            <p14:sldId id="2134805559"/>
            <p14:sldId id="2134805581"/>
            <p14:sldId id="2134805560"/>
            <p14:sldId id="2134805562"/>
            <p14:sldId id="2134805586"/>
            <p14:sldId id="2134805596"/>
            <p14:sldId id="369"/>
            <p14:sldId id="5043"/>
            <p14:sldId id="2134805650"/>
            <p14:sldId id="2134805563"/>
            <p14:sldId id="2134805565"/>
            <p14:sldId id="2134805566"/>
            <p14:sldId id="2134805607"/>
            <p14:sldId id="2134805608"/>
            <p14:sldId id="2134805651"/>
            <p14:sldId id="2134805653"/>
            <p14:sldId id="2134805635"/>
            <p14:sldId id="2134805637"/>
            <p14:sldId id="370"/>
            <p14:sldId id="4965"/>
            <p14:sldId id="2076137133"/>
            <p14:sldId id="2076137131"/>
            <p14:sldId id="5044"/>
            <p14:sldId id="5046"/>
            <p14:sldId id="5047"/>
          </p14:sldIdLst>
        </p14:section>
        <p14:section name="RELATIONAL" id="{7A1FFDE3-26B3-40B3-80BD-6339E0EDADD9}">
          <p14:sldIdLst>
            <p14:sldId id="2076137141"/>
            <p14:sldId id="2134805567"/>
            <p14:sldId id="2134805582"/>
            <p14:sldId id="2134805599"/>
            <p14:sldId id="2134805597"/>
            <p14:sldId id="2134805598"/>
            <p14:sldId id="2134805600"/>
            <p14:sldId id="2134805601"/>
            <p14:sldId id="2134805602"/>
            <p14:sldId id="2134805606"/>
            <p14:sldId id="2134805634"/>
            <p14:sldId id="2134805605"/>
          </p14:sldIdLst>
        </p14:section>
        <p14:section name="DATA PROCESSING" id="{9C451A6E-846E-4B4B-A333-5B58348F6546}">
          <p14:sldIdLst/>
        </p14:section>
        <p14:section name="EXAM PREP" id="{DC6E271A-6F19-4C08-BC8F-D9AC4521F3E2}">
          <p14:sldIdLst>
            <p14:sldId id="4950"/>
            <p14:sldId id="4926"/>
            <p14:sldId id="4928"/>
            <p14:sldId id="4929"/>
            <p14:sldId id="4930"/>
            <p14:sldId id="4931"/>
            <p14:sldId id="4932"/>
            <p14:sldId id="4933"/>
            <p14:sldId id="4991"/>
            <p14:sldId id="5027"/>
          </p14:sldIdLst>
        </p14:section>
        <p14:section name="REFERENCE" id="{CBC979A2-64A7-0C4F-AAF1-027BFA8388EA}">
          <p14:sldIdLst>
            <p14:sldId id="3218"/>
            <p14:sldId id="3233"/>
            <p14:sldId id="3234"/>
            <p14:sldId id="3235"/>
            <p14:sldId id="3222"/>
            <p14:sldId id="3208"/>
            <p14:sldId id="3219"/>
            <p14:sldId id="3220"/>
            <p14:sldId id="3186"/>
            <p14:sldId id="2134805640"/>
            <p14:sldId id="2134805641"/>
            <p14:sldId id="2134805642"/>
            <p14:sldId id="2134805643"/>
            <p14:sldId id="2134805644"/>
            <p14:sldId id="2134805645"/>
            <p14:sldId id="2134805646"/>
            <p14:sldId id="2134805647"/>
            <p14:sldId id="213480564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1928" autoAdjust="0"/>
    <p:restoredTop sz="95256" autoAdjust="0"/>
  </p:normalViewPr>
  <p:slideViewPr>
    <p:cSldViewPr snapToGrid="0" snapToObjects="1">
      <p:cViewPr varScale="1">
        <p:scale>
          <a:sx n="151" d="100"/>
          <a:sy n="151" d="100"/>
        </p:scale>
        <p:origin x="690" y="168"/>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3/8/2021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140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934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110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225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70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112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8496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10</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909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082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2"/>
            <a:ext cx="8507865" cy="316857"/>
          </a:xfrm>
          <a:prstGeom prst="rect">
            <a:avLst/>
          </a:prstGeom>
        </p:spPr>
        <p:txBody>
          <a:bodyPr wrap="square" lIns="0" tIns="0" rIns="0" bIns="0">
            <a:spAutoFit/>
          </a:bodyPr>
          <a:lstStyle>
            <a:lvl1pPr>
              <a:lnSpc>
                <a:spcPct val="100000"/>
              </a:lnSpc>
              <a:defRPr sz="2059" strike="noStrike" spc="0">
                <a:solidFill>
                  <a:srgbClr val="000000"/>
                </a:solidFill>
              </a:defRPr>
            </a:lvl1pPr>
          </a:lstStyle>
          <a:p>
            <a:r>
              <a:rPr lang="en-US"/>
              <a:t>Title</a:t>
            </a:r>
          </a:p>
        </p:txBody>
      </p:sp>
    </p:spTree>
    <p:extLst>
      <p:ext uri="{BB962C8B-B14F-4D97-AF65-F5344CB8AC3E}">
        <p14:creationId xmlns:p14="http://schemas.microsoft.com/office/powerpoint/2010/main" val="60066687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3/8/2021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2"/>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8.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796480" cy="1616093"/>
          </a:xfrm>
        </p:spPr>
        <p:txBody>
          <a:bodyPr/>
          <a:lstStyle/>
          <a:p>
            <a:r>
              <a:rPr lang="en-US" sz="2800" dirty="0">
                <a:solidFill>
                  <a:schemeClr val="bg1"/>
                </a:solidFill>
              </a:rPr>
              <a:t>Exam DP-201: Designing a Microsoft Azure Data Solution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948DF187-3874-4F7E-BB23-C922854BE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0" y="120015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DP-201 Changes in 2021</a:t>
            </a:r>
          </a:p>
        </p:txBody>
      </p:sp>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5083"/>
            <a:ext cx="5914286" cy="1733333"/>
          </a:xfrm>
          <a:prstGeom prst="rect">
            <a:avLst/>
          </a:prstGeom>
        </p:spPr>
      </p:pic>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Until June 30, 2021</a:t>
            </a:r>
          </a:p>
        </p:txBody>
      </p:sp>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DP-200</a:t>
            </a:r>
          </a:p>
        </p:txBody>
      </p:sp>
      <p:sp>
        <p:nvSpPr>
          <p:cNvPr id="8" name="TextBox 7">
            <a:extLst>
              <a:ext uri="{FF2B5EF4-FFF2-40B4-BE49-F238E27FC236}">
                <a16:creationId xmlns:a16="http://schemas.microsoft.com/office/drawing/2014/main" id="{D1AE5F8F-32F8-4586-97E3-C7E073A13F56}"/>
              </a:ext>
            </a:extLst>
          </p:cNvPr>
          <p:cNvSpPr txBox="1"/>
          <p:nvPr/>
        </p:nvSpPr>
        <p:spPr>
          <a:xfrm>
            <a:off x="3575050" y="2677511"/>
            <a:ext cx="1498600" cy="307777"/>
          </a:xfrm>
          <a:prstGeom prst="rect">
            <a:avLst/>
          </a:prstGeom>
          <a:noFill/>
        </p:spPr>
        <p:txBody>
          <a:bodyPr wrap="square" rtlCol="0">
            <a:spAutoFit/>
          </a:bodyPr>
          <a:lstStyle/>
          <a:p>
            <a:r>
              <a:rPr lang="en-US" sz="1400" b="1" dirty="0"/>
              <a:t>DP-201</a:t>
            </a:r>
          </a:p>
        </p:txBody>
      </p:sp>
    </p:spTree>
    <p:extLst>
      <p:ext uri="{BB962C8B-B14F-4D97-AF65-F5344CB8AC3E}">
        <p14:creationId xmlns:p14="http://schemas.microsoft.com/office/powerpoint/2010/main" val="3519563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DP-201 Changes in 2021</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After June 30, 2021</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87750" y="1792869"/>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pic>
        <p:nvPicPr>
          <p:cNvPr id="5" name="Picture 4">
            <a:extLst>
              <a:ext uri="{FF2B5EF4-FFF2-40B4-BE49-F238E27FC236}">
                <a16:creationId xmlns:a16="http://schemas.microsoft.com/office/drawing/2014/main" id="{86DDF724-998A-44C1-B6F2-F79E1848EA4A}"/>
              </a:ext>
            </a:extLst>
          </p:cNvPr>
          <p:cNvPicPr>
            <a:picLocks noChangeAspect="1"/>
          </p:cNvPicPr>
          <p:nvPr/>
        </p:nvPicPr>
        <p:blipFill>
          <a:blip r:embed="rId2"/>
          <a:stretch>
            <a:fillRect/>
          </a:stretch>
        </p:blipFill>
        <p:spPr>
          <a:xfrm>
            <a:off x="931761" y="946234"/>
            <a:ext cx="7280478" cy="32510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227489" y="1433825"/>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2556280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FC05F40F-ADA2-104C-ABC6-F64E943AD77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3028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Active Screen</a:t>
            </a:r>
          </a:p>
        </p:txBody>
      </p:sp>
      <p:sp>
        <p:nvSpPr>
          <p:cNvPr id="3" name="Content Placeholder 2">
            <a:extLst>
              <a:ext uri="{FF2B5EF4-FFF2-40B4-BE49-F238E27FC236}">
                <a16:creationId xmlns:a16="http://schemas.microsoft.com/office/drawing/2014/main" id="{542D5871-D20D-C141-9D5F-130DA6C1B09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C7E92B5-356E-404F-A2AE-69804C13BF93}"/>
              </a:ext>
            </a:extLst>
          </p:cNvPr>
          <p:cNvPicPr>
            <a:picLocks noChangeAspect="1"/>
          </p:cNvPicPr>
          <p:nvPr/>
        </p:nvPicPr>
        <p:blipFill>
          <a:blip r:embed="rId2"/>
          <a:stretch>
            <a:fillRect/>
          </a:stretch>
        </p:blipFill>
        <p:spPr>
          <a:xfrm>
            <a:off x="1256023" y="808309"/>
            <a:ext cx="6631954" cy="3839097"/>
          </a:xfrm>
          <a:prstGeom prst="rect">
            <a:avLst/>
          </a:prstGeom>
        </p:spPr>
      </p:pic>
    </p:spTree>
    <p:extLst>
      <p:ext uri="{BB962C8B-B14F-4D97-AF65-F5344CB8AC3E}">
        <p14:creationId xmlns:p14="http://schemas.microsoft.com/office/powerpoint/2010/main" val="2560328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8" name="Content Placeholder 7">
            <a:extLst>
              <a:ext uri="{FF2B5EF4-FFF2-40B4-BE49-F238E27FC236}">
                <a16:creationId xmlns:a16="http://schemas.microsoft.com/office/drawing/2014/main" id="{96B588C5-940D-4004-B78A-2E5CBBD0585F}"/>
              </a:ext>
            </a:extLst>
          </p:cNvPr>
          <p:cNvSpPr>
            <a:spLocks noGrp="1"/>
          </p:cNvSpPr>
          <p:nvPr>
            <p:ph idx="1"/>
          </p:nvPr>
        </p:nvSpPr>
        <p:spPr/>
        <p:txBody>
          <a:bodyPr/>
          <a:lstStyle/>
          <a:p>
            <a:endParaRPr lang="en-US"/>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249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timw.info/dp201</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pic>
        <p:nvPicPr>
          <p:cNvPr id="6" name="Picture 2" descr="Microsoft Certified: Azure Data Engineer Associate">
            <a:extLst>
              <a:ext uri="{FF2B5EF4-FFF2-40B4-BE49-F238E27FC236}">
                <a16:creationId xmlns:a16="http://schemas.microsoft.com/office/drawing/2014/main" id="{DC9F2D28-89F7-4076-92A0-667A1F19E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8" y="1929665"/>
            <a:ext cx="1035050" cy="103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369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a:t>
            </a:r>
            <a:r>
              <a:rPr lang="en-US" b="1" dirty="0" err="1">
                <a:solidFill>
                  <a:srgbClr val="0070C0"/>
                </a:solidFill>
              </a:rPr>
              <a:t>dpcert</a:t>
            </a:r>
            <a:endParaRPr lang="en-US" b="1" dirty="0">
              <a:solidFill>
                <a:srgbClr val="0070C0"/>
              </a:solidFill>
            </a:endParaRP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Certified: Azure Data Engineer Associate">
            <a:extLst>
              <a:ext uri="{FF2B5EF4-FFF2-40B4-BE49-F238E27FC236}">
                <a16:creationId xmlns:a16="http://schemas.microsoft.com/office/drawing/2014/main" id="{D3A8E3D6-A77F-4FD0-B2E4-AAD4FAE60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68" y="2964715"/>
            <a:ext cx="1035050" cy="103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112518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311254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3644068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1720045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1993933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910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1992817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Storage Account Replication</a:t>
            </a:r>
          </a:p>
        </p:txBody>
      </p:sp>
      <p:sp>
        <p:nvSpPr>
          <p:cNvPr id="2" name="Rectangle 1">
            <a:extLst>
              <a:ext uri="{FF2B5EF4-FFF2-40B4-BE49-F238E27FC236}">
                <a16:creationId xmlns:a16="http://schemas.microsoft.com/office/drawing/2014/main" id="{F56BF313-B721-4B7D-B027-F587D50659F1}"/>
              </a:ext>
            </a:extLst>
          </p:cNvPr>
          <p:cNvSpPr/>
          <p:nvPr/>
        </p:nvSpPr>
        <p:spPr>
          <a:xfrm>
            <a:off x="563525"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FC63B21-443B-45BE-8A40-CEBCA7FF014F}"/>
              </a:ext>
            </a:extLst>
          </p:cNvPr>
          <p:cNvSpPr/>
          <p:nvPr/>
        </p:nvSpPr>
        <p:spPr>
          <a:xfrm>
            <a:off x="1765003" y="2025501"/>
            <a:ext cx="1020726" cy="893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5" name="Rectangle 4">
            <a:extLst>
              <a:ext uri="{FF2B5EF4-FFF2-40B4-BE49-F238E27FC236}">
                <a16:creationId xmlns:a16="http://schemas.microsoft.com/office/drawing/2014/main" id="{1BA8852F-C931-4E31-8834-BE56E1B5A69B}"/>
              </a:ext>
            </a:extLst>
          </p:cNvPr>
          <p:cNvSpPr/>
          <p:nvPr/>
        </p:nvSpPr>
        <p:spPr>
          <a:xfrm>
            <a:off x="4646432"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4723540-18BC-470A-AC03-493B954AE4DE}"/>
              </a:ext>
            </a:extLst>
          </p:cNvPr>
          <p:cNvSpPr/>
          <p:nvPr/>
        </p:nvSpPr>
        <p:spPr>
          <a:xfrm>
            <a:off x="4827184"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620B44F6-23D4-4866-9EA4-C35A09C97F3E}"/>
              </a:ext>
            </a:extLst>
          </p:cNvPr>
          <p:cNvSpPr/>
          <p:nvPr/>
        </p:nvSpPr>
        <p:spPr>
          <a:xfrm>
            <a:off x="5948921" y="2402955"/>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8" name="Oval 7">
            <a:extLst>
              <a:ext uri="{FF2B5EF4-FFF2-40B4-BE49-F238E27FC236}">
                <a16:creationId xmlns:a16="http://schemas.microsoft.com/office/drawing/2014/main" id="{C60AC8C4-C960-4E9C-ABA6-3017A96CB8D8}"/>
              </a:ext>
            </a:extLst>
          </p:cNvPr>
          <p:cNvSpPr/>
          <p:nvPr/>
        </p:nvSpPr>
        <p:spPr>
          <a:xfrm>
            <a:off x="6969645"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TextBox 8">
            <a:extLst>
              <a:ext uri="{FF2B5EF4-FFF2-40B4-BE49-F238E27FC236}">
                <a16:creationId xmlns:a16="http://schemas.microsoft.com/office/drawing/2014/main" id="{CB08A5B8-512A-49BF-BB5B-04A651832E5F}"/>
              </a:ext>
            </a:extLst>
          </p:cNvPr>
          <p:cNvSpPr txBox="1"/>
          <p:nvPr/>
        </p:nvSpPr>
        <p:spPr>
          <a:xfrm>
            <a:off x="563525" y="3625702"/>
            <a:ext cx="3423683" cy="369332"/>
          </a:xfrm>
          <a:prstGeom prst="rect">
            <a:avLst/>
          </a:prstGeom>
          <a:noFill/>
        </p:spPr>
        <p:txBody>
          <a:bodyPr wrap="square" rtlCol="0">
            <a:spAutoFit/>
          </a:bodyPr>
          <a:lstStyle/>
          <a:p>
            <a:pPr algn="ctr"/>
            <a:r>
              <a:rPr lang="en-US" dirty="0"/>
              <a:t>LRS</a:t>
            </a:r>
          </a:p>
        </p:txBody>
      </p:sp>
      <p:sp>
        <p:nvSpPr>
          <p:cNvPr id="10" name="TextBox 9">
            <a:extLst>
              <a:ext uri="{FF2B5EF4-FFF2-40B4-BE49-F238E27FC236}">
                <a16:creationId xmlns:a16="http://schemas.microsoft.com/office/drawing/2014/main" id="{E5F826EF-42D3-49AE-ACD4-5CEDDE5E6CAA}"/>
              </a:ext>
            </a:extLst>
          </p:cNvPr>
          <p:cNvSpPr txBox="1"/>
          <p:nvPr/>
        </p:nvSpPr>
        <p:spPr>
          <a:xfrm>
            <a:off x="4646432" y="3625702"/>
            <a:ext cx="3423683" cy="369332"/>
          </a:xfrm>
          <a:prstGeom prst="rect">
            <a:avLst/>
          </a:prstGeom>
          <a:noFill/>
        </p:spPr>
        <p:txBody>
          <a:bodyPr wrap="square" rtlCol="0">
            <a:spAutoFit/>
          </a:bodyPr>
          <a:lstStyle/>
          <a:p>
            <a:pPr algn="ctr"/>
            <a:r>
              <a:rPr lang="en-US" dirty="0"/>
              <a:t>ZRS</a:t>
            </a:r>
          </a:p>
        </p:txBody>
      </p:sp>
    </p:spTree>
    <p:extLst>
      <p:ext uri="{BB962C8B-B14F-4D97-AF65-F5344CB8AC3E}">
        <p14:creationId xmlns:p14="http://schemas.microsoft.com/office/powerpoint/2010/main" val="1299523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Storage Account Replication</a:t>
            </a:r>
          </a:p>
        </p:txBody>
      </p:sp>
      <p:sp>
        <p:nvSpPr>
          <p:cNvPr id="2" name="Rectangle 1">
            <a:extLst>
              <a:ext uri="{FF2B5EF4-FFF2-40B4-BE49-F238E27FC236}">
                <a16:creationId xmlns:a16="http://schemas.microsoft.com/office/drawing/2014/main" id="{F56BF313-B721-4B7D-B027-F587D50659F1}"/>
              </a:ext>
            </a:extLst>
          </p:cNvPr>
          <p:cNvSpPr/>
          <p:nvPr/>
        </p:nvSpPr>
        <p:spPr>
          <a:xfrm>
            <a:off x="563525"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FC63B21-443B-45BE-8A40-CEBCA7FF014F}"/>
              </a:ext>
            </a:extLst>
          </p:cNvPr>
          <p:cNvSpPr/>
          <p:nvPr/>
        </p:nvSpPr>
        <p:spPr>
          <a:xfrm>
            <a:off x="1765003" y="2025501"/>
            <a:ext cx="1020726" cy="893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5" name="Rectangle 4">
            <a:extLst>
              <a:ext uri="{FF2B5EF4-FFF2-40B4-BE49-F238E27FC236}">
                <a16:creationId xmlns:a16="http://schemas.microsoft.com/office/drawing/2014/main" id="{1BA8852F-C931-4E31-8834-BE56E1B5A69B}"/>
              </a:ext>
            </a:extLst>
          </p:cNvPr>
          <p:cNvSpPr/>
          <p:nvPr/>
        </p:nvSpPr>
        <p:spPr>
          <a:xfrm>
            <a:off x="4646432"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B08A5B8-512A-49BF-BB5B-04A651832E5F}"/>
              </a:ext>
            </a:extLst>
          </p:cNvPr>
          <p:cNvSpPr txBox="1"/>
          <p:nvPr/>
        </p:nvSpPr>
        <p:spPr>
          <a:xfrm>
            <a:off x="563525" y="3625702"/>
            <a:ext cx="7450175" cy="369332"/>
          </a:xfrm>
          <a:prstGeom prst="rect">
            <a:avLst/>
          </a:prstGeom>
          <a:noFill/>
        </p:spPr>
        <p:txBody>
          <a:bodyPr wrap="square" rtlCol="0">
            <a:spAutoFit/>
          </a:bodyPr>
          <a:lstStyle/>
          <a:p>
            <a:pPr algn="ctr"/>
            <a:r>
              <a:rPr lang="en-US" dirty="0"/>
              <a:t>GRS/RA-GRS</a:t>
            </a:r>
          </a:p>
        </p:txBody>
      </p:sp>
      <p:sp>
        <p:nvSpPr>
          <p:cNvPr id="11" name="Oval 10">
            <a:extLst>
              <a:ext uri="{FF2B5EF4-FFF2-40B4-BE49-F238E27FC236}">
                <a16:creationId xmlns:a16="http://schemas.microsoft.com/office/drawing/2014/main" id="{961AA20C-3102-438A-B68F-1C8A751120F9}"/>
              </a:ext>
            </a:extLst>
          </p:cNvPr>
          <p:cNvSpPr/>
          <p:nvPr/>
        </p:nvSpPr>
        <p:spPr>
          <a:xfrm>
            <a:off x="5905203" y="2025501"/>
            <a:ext cx="1020726" cy="893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2765109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9848-CB9E-4DCB-8BCA-22658403AB6B}"/>
              </a:ext>
            </a:extLst>
          </p:cNvPr>
          <p:cNvSpPr>
            <a:spLocks noGrp="1"/>
          </p:cNvSpPr>
          <p:nvPr>
            <p:ph type="title"/>
          </p:nvPr>
        </p:nvSpPr>
        <p:spPr/>
        <p:txBody>
          <a:bodyPr/>
          <a:lstStyle/>
          <a:p>
            <a:r>
              <a:rPr lang="en-US" dirty="0"/>
              <a:t>SAS Tokens</a:t>
            </a:r>
          </a:p>
        </p:txBody>
      </p:sp>
      <p:pic>
        <p:nvPicPr>
          <p:cNvPr id="1026" name="Picture 2" descr="Demystifying SAS Token - Basics">
            <a:extLst>
              <a:ext uri="{FF2B5EF4-FFF2-40B4-BE49-F238E27FC236}">
                <a16:creationId xmlns:a16="http://schemas.microsoft.com/office/drawing/2014/main" id="{43FE7138-A9F9-48F1-86B1-63C98D408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138" y="1139824"/>
            <a:ext cx="7933724" cy="282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809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Azure Storage Solutions</a:t>
            </a:r>
          </a:p>
          <a:p>
            <a:r>
              <a:rPr lang="en-US" dirty="0"/>
              <a:t>Design for Data Security and Compliance</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2175808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6961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556303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Request Units (RUs)</a:t>
            </a:r>
          </a:p>
        </p:txBody>
      </p:sp>
      <p:pic>
        <p:nvPicPr>
          <p:cNvPr id="3074" name="Picture 2" descr="Database operations consume Request Units">
            <a:extLst>
              <a:ext uri="{FF2B5EF4-FFF2-40B4-BE49-F238E27FC236}">
                <a16:creationId xmlns:a16="http://schemas.microsoft.com/office/drawing/2014/main" id="{0F5D171D-BEA8-4EB2-83C5-10146838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645" y="723804"/>
            <a:ext cx="6975475" cy="403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686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Partitioning</a:t>
            </a:r>
          </a:p>
        </p:txBody>
      </p:sp>
      <p:pic>
        <p:nvPicPr>
          <p:cNvPr id="5122" name="Picture 2" descr="An image that demonstrates Azure Cosmos DB partitioning">
            <a:extLst>
              <a:ext uri="{FF2B5EF4-FFF2-40B4-BE49-F238E27FC236}">
                <a16:creationId xmlns:a16="http://schemas.microsoft.com/office/drawing/2014/main" id="{BD9A49EE-54E7-46AC-8E40-F6C71B1CD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694884"/>
            <a:ext cx="6278563" cy="42898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92DDE1-6823-4674-BF39-A9A0763AD4C1}"/>
              </a:ext>
            </a:extLst>
          </p:cNvPr>
          <p:cNvSpPr txBox="1"/>
          <p:nvPr/>
        </p:nvSpPr>
        <p:spPr>
          <a:xfrm>
            <a:off x="98425" y="1002089"/>
            <a:ext cx="1593850" cy="3139321"/>
          </a:xfrm>
          <a:prstGeom prst="rect">
            <a:avLst/>
          </a:prstGeom>
          <a:noFill/>
        </p:spPr>
        <p:txBody>
          <a:bodyPr wrap="square" rtlCol="0">
            <a:spAutoFit/>
          </a:bodyPr>
          <a:lstStyle/>
          <a:p>
            <a:r>
              <a:rPr lang="en-US" dirty="0"/>
              <a:t>Partition key:</a:t>
            </a:r>
          </a:p>
          <a:p>
            <a:r>
              <a:rPr lang="en-US" dirty="0"/>
              <a:t>* Value that doesn't change</a:t>
            </a:r>
          </a:p>
          <a:p>
            <a:endParaRPr lang="en-US" dirty="0"/>
          </a:p>
          <a:p>
            <a:r>
              <a:rPr lang="en-US" dirty="0"/>
              <a:t>* High cardinality</a:t>
            </a:r>
          </a:p>
          <a:p>
            <a:endParaRPr lang="en-US" dirty="0"/>
          </a:p>
          <a:p>
            <a:r>
              <a:rPr lang="en-US" dirty="0"/>
              <a:t>* SPs support ACID transactions</a:t>
            </a:r>
          </a:p>
        </p:txBody>
      </p:sp>
    </p:spTree>
    <p:extLst>
      <p:ext uri="{BB962C8B-B14F-4D97-AF65-F5344CB8AC3E}">
        <p14:creationId xmlns:p14="http://schemas.microsoft.com/office/powerpoint/2010/main" val="2623116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9848-CB9E-4DCB-8BCA-22658403AB6B}"/>
              </a:ext>
            </a:extLst>
          </p:cNvPr>
          <p:cNvSpPr>
            <a:spLocks noGrp="1"/>
          </p:cNvSpPr>
          <p:nvPr>
            <p:ph type="title"/>
          </p:nvPr>
        </p:nvSpPr>
        <p:spPr/>
        <p:txBody>
          <a:bodyPr/>
          <a:lstStyle/>
          <a:p>
            <a:r>
              <a:rPr lang="en-US" dirty="0"/>
              <a:t>Cosmos DB Partitioning</a:t>
            </a:r>
          </a:p>
        </p:txBody>
      </p:sp>
      <p:pic>
        <p:nvPicPr>
          <p:cNvPr id="5" name="Picture 4">
            <a:extLst>
              <a:ext uri="{FF2B5EF4-FFF2-40B4-BE49-F238E27FC236}">
                <a16:creationId xmlns:a16="http://schemas.microsoft.com/office/drawing/2014/main" id="{04D613B1-E636-4B73-A584-5A1E2DAA0900}"/>
              </a:ext>
            </a:extLst>
          </p:cNvPr>
          <p:cNvPicPr>
            <a:picLocks noChangeAspect="1"/>
          </p:cNvPicPr>
          <p:nvPr/>
        </p:nvPicPr>
        <p:blipFill>
          <a:blip r:embed="rId2"/>
          <a:stretch>
            <a:fillRect/>
          </a:stretch>
        </p:blipFill>
        <p:spPr>
          <a:xfrm>
            <a:off x="2247899" y="649159"/>
            <a:ext cx="4987557" cy="4132086"/>
          </a:xfrm>
          <a:prstGeom prst="rect">
            <a:avLst/>
          </a:prstGeom>
        </p:spPr>
      </p:pic>
      <p:sp>
        <p:nvSpPr>
          <p:cNvPr id="6" name="Arrow: Right 5">
            <a:extLst>
              <a:ext uri="{FF2B5EF4-FFF2-40B4-BE49-F238E27FC236}">
                <a16:creationId xmlns:a16="http://schemas.microsoft.com/office/drawing/2014/main" id="{37D9008F-B4B0-4C0D-A3D3-B4558C1B9976}"/>
              </a:ext>
            </a:extLst>
          </p:cNvPr>
          <p:cNvSpPr/>
          <p:nvPr/>
        </p:nvSpPr>
        <p:spPr>
          <a:xfrm>
            <a:off x="638175" y="428515"/>
            <a:ext cx="1727200" cy="98279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High cardinality</a:t>
            </a:r>
          </a:p>
          <a:p>
            <a:pPr algn="ctr"/>
            <a:r>
              <a:rPr lang="en-US" sz="1400" dirty="0"/>
              <a:t>(/</a:t>
            </a:r>
            <a:r>
              <a:rPr lang="en-US" sz="1400" dirty="0" err="1"/>
              <a:t>eventId</a:t>
            </a:r>
            <a:r>
              <a:rPr lang="en-US" sz="1400" dirty="0"/>
              <a:t>)</a:t>
            </a:r>
          </a:p>
        </p:txBody>
      </p:sp>
      <p:sp>
        <p:nvSpPr>
          <p:cNvPr id="7" name="Rectangle 6">
            <a:extLst>
              <a:ext uri="{FF2B5EF4-FFF2-40B4-BE49-F238E27FC236}">
                <a16:creationId xmlns:a16="http://schemas.microsoft.com/office/drawing/2014/main" id="{CFACD492-2D65-4183-90D5-60824CD00144}"/>
              </a:ext>
            </a:extLst>
          </p:cNvPr>
          <p:cNvSpPr/>
          <p:nvPr/>
        </p:nvSpPr>
        <p:spPr>
          <a:xfrm>
            <a:off x="76200" y="3082925"/>
            <a:ext cx="2101850" cy="3238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/location/</a:t>
            </a:r>
            <a:r>
              <a:rPr lang="en-US" dirty="0" err="1"/>
              <a:t>locationId</a:t>
            </a:r>
            <a:endParaRPr lang="en-US" dirty="0"/>
          </a:p>
        </p:txBody>
      </p:sp>
    </p:spTree>
    <p:extLst>
      <p:ext uri="{BB962C8B-B14F-4D97-AF65-F5344CB8AC3E}">
        <p14:creationId xmlns:p14="http://schemas.microsoft.com/office/powerpoint/2010/main" val="2021141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9848-CB9E-4DCB-8BCA-22658403AB6B}"/>
              </a:ext>
            </a:extLst>
          </p:cNvPr>
          <p:cNvSpPr>
            <a:spLocks noGrp="1"/>
          </p:cNvSpPr>
          <p:nvPr>
            <p:ph type="title"/>
          </p:nvPr>
        </p:nvSpPr>
        <p:spPr/>
        <p:txBody>
          <a:bodyPr/>
          <a:lstStyle/>
          <a:p>
            <a:r>
              <a:rPr lang="en-US" dirty="0"/>
              <a:t>Cosmos DB Partitioning</a:t>
            </a:r>
          </a:p>
        </p:txBody>
      </p:sp>
      <p:pic>
        <p:nvPicPr>
          <p:cNvPr id="2050" name="Picture 2">
            <a:extLst>
              <a:ext uri="{FF2B5EF4-FFF2-40B4-BE49-F238E27FC236}">
                <a16:creationId xmlns:a16="http://schemas.microsoft.com/office/drawing/2014/main" id="{7210745B-08B8-4370-B855-DFA304D255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 y="1017866"/>
            <a:ext cx="8134350" cy="35432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5F2F863-A65A-4345-9A3F-D0D0F424B3E7}"/>
              </a:ext>
            </a:extLst>
          </p:cNvPr>
          <p:cNvSpPr/>
          <p:nvPr/>
        </p:nvSpPr>
        <p:spPr>
          <a:xfrm>
            <a:off x="857250" y="1200150"/>
            <a:ext cx="2774950" cy="482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Avoid "hot" partitions</a:t>
            </a:r>
          </a:p>
        </p:txBody>
      </p:sp>
    </p:spTree>
    <p:extLst>
      <p:ext uri="{BB962C8B-B14F-4D97-AF65-F5344CB8AC3E}">
        <p14:creationId xmlns:p14="http://schemas.microsoft.com/office/powerpoint/2010/main" val="583908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Consistency Levels</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https://timw.info/fhq</a:t>
            </a:r>
          </a:p>
        </p:txBody>
      </p:sp>
      <p:pic>
        <p:nvPicPr>
          <p:cNvPr id="5" name="Picture 4">
            <a:extLst>
              <a:ext uri="{FF2B5EF4-FFF2-40B4-BE49-F238E27FC236}">
                <a16:creationId xmlns:a16="http://schemas.microsoft.com/office/drawing/2014/main" id="{CB26A98D-A859-4CF9-8634-6F13CF1D4176}"/>
              </a:ext>
            </a:extLst>
          </p:cNvPr>
          <p:cNvPicPr>
            <a:picLocks noChangeAspect="1"/>
          </p:cNvPicPr>
          <p:nvPr/>
        </p:nvPicPr>
        <p:blipFill>
          <a:blip r:embed="rId2"/>
          <a:stretch>
            <a:fillRect/>
          </a:stretch>
        </p:blipFill>
        <p:spPr>
          <a:xfrm>
            <a:off x="105124" y="684845"/>
            <a:ext cx="3819176" cy="671288"/>
          </a:xfrm>
          <a:prstGeom prst="rect">
            <a:avLst/>
          </a:prstGeom>
          <a:ln>
            <a:solidFill>
              <a:schemeClr val="tx1"/>
            </a:solidFill>
          </a:ln>
        </p:spPr>
      </p:pic>
      <p:pic>
        <p:nvPicPr>
          <p:cNvPr id="7" name="Picture 6">
            <a:extLst>
              <a:ext uri="{FF2B5EF4-FFF2-40B4-BE49-F238E27FC236}">
                <a16:creationId xmlns:a16="http://schemas.microsoft.com/office/drawing/2014/main" id="{A5F82F01-F368-4983-A352-DCF757B2C79E}"/>
              </a:ext>
            </a:extLst>
          </p:cNvPr>
          <p:cNvPicPr>
            <a:picLocks noChangeAspect="1"/>
          </p:cNvPicPr>
          <p:nvPr/>
        </p:nvPicPr>
        <p:blipFill>
          <a:blip r:embed="rId3"/>
          <a:stretch>
            <a:fillRect/>
          </a:stretch>
        </p:blipFill>
        <p:spPr>
          <a:xfrm>
            <a:off x="105124" y="2339439"/>
            <a:ext cx="4044950" cy="1083589"/>
          </a:xfrm>
          <a:prstGeom prst="rect">
            <a:avLst/>
          </a:prstGeom>
          <a:ln>
            <a:solidFill>
              <a:schemeClr val="tx1"/>
            </a:solidFill>
          </a:ln>
        </p:spPr>
      </p:pic>
      <p:pic>
        <p:nvPicPr>
          <p:cNvPr id="9" name="Picture 8">
            <a:extLst>
              <a:ext uri="{FF2B5EF4-FFF2-40B4-BE49-F238E27FC236}">
                <a16:creationId xmlns:a16="http://schemas.microsoft.com/office/drawing/2014/main" id="{167C7ECB-A93B-4A56-92CF-8BF1B6C81E2A}"/>
              </a:ext>
            </a:extLst>
          </p:cNvPr>
          <p:cNvPicPr>
            <a:picLocks noChangeAspect="1"/>
          </p:cNvPicPr>
          <p:nvPr/>
        </p:nvPicPr>
        <p:blipFill>
          <a:blip r:embed="rId4"/>
          <a:stretch>
            <a:fillRect/>
          </a:stretch>
        </p:blipFill>
        <p:spPr>
          <a:xfrm>
            <a:off x="105124" y="1406363"/>
            <a:ext cx="3958876" cy="865798"/>
          </a:xfrm>
          <a:prstGeom prst="rect">
            <a:avLst/>
          </a:prstGeom>
          <a:ln>
            <a:solidFill>
              <a:schemeClr val="tx1"/>
            </a:solidFill>
          </a:ln>
        </p:spPr>
      </p:pic>
      <p:pic>
        <p:nvPicPr>
          <p:cNvPr id="11" name="Picture 10">
            <a:extLst>
              <a:ext uri="{FF2B5EF4-FFF2-40B4-BE49-F238E27FC236}">
                <a16:creationId xmlns:a16="http://schemas.microsoft.com/office/drawing/2014/main" id="{C97C9B33-61D1-43A8-ABF6-5B4C1AEE9C7B}"/>
              </a:ext>
            </a:extLst>
          </p:cNvPr>
          <p:cNvPicPr>
            <a:picLocks noChangeAspect="1"/>
          </p:cNvPicPr>
          <p:nvPr/>
        </p:nvPicPr>
        <p:blipFill>
          <a:blip r:embed="rId5"/>
          <a:stretch>
            <a:fillRect/>
          </a:stretch>
        </p:blipFill>
        <p:spPr>
          <a:xfrm>
            <a:off x="105124" y="3467276"/>
            <a:ext cx="3768375" cy="719357"/>
          </a:xfrm>
          <a:prstGeom prst="rect">
            <a:avLst/>
          </a:prstGeom>
          <a:ln>
            <a:solidFill>
              <a:schemeClr val="tx1"/>
            </a:solidFill>
          </a:ln>
        </p:spPr>
      </p:pic>
      <p:sp>
        <p:nvSpPr>
          <p:cNvPr id="12" name="TextBox 11">
            <a:extLst>
              <a:ext uri="{FF2B5EF4-FFF2-40B4-BE49-F238E27FC236}">
                <a16:creationId xmlns:a16="http://schemas.microsoft.com/office/drawing/2014/main" id="{1F092F69-84A8-46E0-8CB2-2E4D017EF168}"/>
              </a:ext>
            </a:extLst>
          </p:cNvPr>
          <p:cNvSpPr txBox="1"/>
          <p:nvPr/>
        </p:nvSpPr>
        <p:spPr>
          <a:xfrm>
            <a:off x="4271545" y="817681"/>
            <a:ext cx="796500" cy="369332"/>
          </a:xfrm>
          <a:prstGeom prst="rect">
            <a:avLst/>
          </a:prstGeom>
          <a:noFill/>
        </p:spPr>
        <p:txBody>
          <a:bodyPr wrap="none" rtlCol="0">
            <a:spAutoFit/>
          </a:bodyPr>
          <a:lstStyle/>
          <a:p>
            <a:r>
              <a:rPr lang="en-US" dirty="0">
                <a:solidFill>
                  <a:srgbClr val="0070C0"/>
                </a:solidFill>
              </a:rPr>
              <a:t>Strong</a:t>
            </a:r>
          </a:p>
        </p:txBody>
      </p:sp>
      <p:sp>
        <p:nvSpPr>
          <p:cNvPr id="14" name="TextBox 13">
            <a:extLst>
              <a:ext uri="{FF2B5EF4-FFF2-40B4-BE49-F238E27FC236}">
                <a16:creationId xmlns:a16="http://schemas.microsoft.com/office/drawing/2014/main" id="{BC8E3E6B-98FD-43CE-94EC-AEED01384E8D}"/>
              </a:ext>
            </a:extLst>
          </p:cNvPr>
          <p:cNvSpPr txBox="1"/>
          <p:nvPr/>
        </p:nvSpPr>
        <p:spPr>
          <a:xfrm>
            <a:off x="4271545" y="1707640"/>
            <a:ext cx="1945148" cy="369332"/>
          </a:xfrm>
          <a:prstGeom prst="rect">
            <a:avLst/>
          </a:prstGeom>
          <a:noFill/>
        </p:spPr>
        <p:txBody>
          <a:bodyPr wrap="none" rtlCol="0">
            <a:spAutoFit/>
          </a:bodyPr>
          <a:lstStyle/>
          <a:p>
            <a:r>
              <a:rPr lang="en-US" dirty="0">
                <a:solidFill>
                  <a:srgbClr val="0070C0"/>
                </a:solidFill>
              </a:rPr>
              <a:t>Bounded</a:t>
            </a:r>
            <a:r>
              <a:rPr lang="en-US" sz="1200" dirty="0">
                <a:solidFill>
                  <a:srgbClr val="0070C0"/>
                </a:solidFill>
              </a:rPr>
              <a:t> </a:t>
            </a:r>
            <a:r>
              <a:rPr lang="en-US" dirty="0">
                <a:solidFill>
                  <a:srgbClr val="0070C0"/>
                </a:solidFill>
              </a:rPr>
              <a:t>Staleness</a:t>
            </a:r>
          </a:p>
        </p:txBody>
      </p:sp>
      <p:sp>
        <p:nvSpPr>
          <p:cNvPr id="15" name="TextBox 14">
            <a:extLst>
              <a:ext uri="{FF2B5EF4-FFF2-40B4-BE49-F238E27FC236}">
                <a16:creationId xmlns:a16="http://schemas.microsoft.com/office/drawing/2014/main" id="{52B6618A-8589-48B3-A338-5FE9A016D63A}"/>
              </a:ext>
            </a:extLst>
          </p:cNvPr>
          <p:cNvSpPr txBox="1"/>
          <p:nvPr/>
        </p:nvSpPr>
        <p:spPr>
          <a:xfrm>
            <a:off x="4271545" y="2685041"/>
            <a:ext cx="881973" cy="369332"/>
          </a:xfrm>
          <a:prstGeom prst="rect">
            <a:avLst/>
          </a:prstGeom>
          <a:noFill/>
        </p:spPr>
        <p:txBody>
          <a:bodyPr wrap="none" rtlCol="0">
            <a:spAutoFit/>
          </a:bodyPr>
          <a:lstStyle/>
          <a:p>
            <a:r>
              <a:rPr lang="en-US" dirty="0">
                <a:solidFill>
                  <a:srgbClr val="0070C0"/>
                </a:solidFill>
              </a:rPr>
              <a:t>Session</a:t>
            </a:r>
          </a:p>
        </p:txBody>
      </p:sp>
      <p:sp>
        <p:nvSpPr>
          <p:cNvPr id="16" name="TextBox 15">
            <a:extLst>
              <a:ext uri="{FF2B5EF4-FFF2-40B4-BE49-F238E27FC236}">
                <a16:creationId xmlns:a16="http://schemas.microsoft.com/office/drawing/2014/main" id="{90F684B1-3821-48EA-8A79-357DB32F4C10}"/>
              </a:ext>
            </a:extLst>
          </p:cNvPr>
          <p:cNvSpPr txBox="1"/>
          <p:nvPr/>
        </p:nvSpPr>
        <p:spPr>
          <a:xfrm>
            <a:off x="4271545" y="3659105"/>
            <a:ext cx="1735347" cy="369332"/>
          </a:xfrm>
          <a:prstGeom prst="rect">
            <a:avLst/>
          </a:prstGeom>
          <a:noFill/>
        </p:spPr>
        <p:txBody>
          <a:bodyPr wrap="none" rtlCol="0">
            <a:spAutoFit/>
          </a:bodyPr>
          <a:lstStyle/>
          <a:p>
            <a:r>
              <a:rPr lang="en-US" dirty="0">
                <a:solidFill>
                  <a:srgbClr val="0070C0"/>
                </a:solidFill>
              </a:rPr>
              <a:t>Consistent</a:t>
            </a:r>
            <a:r>
              <a:rPr lang="en-US" sz="1200" dirty="0">
                <a:solidFill>
                  <a:srgbClr val="0070C0"/>
                </a:solidFill>
              </a:rPr>
              <a:t> </a:t>
            </a:r>
            <a:r>
              <a:rPr lang="en-US" dirty="0">
                <a:solidFill>
                  <a:srgbClr val="0070C0"/>
                </a:solidFill>
              </a:rPr>
              <a:t>Prefix</a:t>
            </a:r>
          </a:p>
        </p:txBody>
      </p:sp>
      <p:pic>
        <p:nvPicPr>
          <p:cNvPr id="17" name="Picture 16">
            <a:extLst>
              <a:ext uri="{FF2B5EF4-FFF2-40B4-BE49-F238E27FC236}">
                <a16:creationId xmlns:a16="http://schemas.microsoft.com/office/drawing/2014/main" id="{3A2C5DAA-F4C5-4D46-A013-5843E977A420}"/>
              </a:ext>
            </a:extLst>
          </p:cNvPr>
          <p:cNvPicPr>
            <a:picLocks noChangeAspect="1"/>
          </p:cNvPicPr>
          <p:nvPr/>
        </p:nvPicPr>
        <p:blipFill>
          <a:blip r:embed="rId6"/>
          <a:stretch>
            <a:fillRect/>
          </a:stretch>
        </p:blipFill>
        <p:spPr>
          <a:xfrm>
            <a:off x="1660875" y="4240720"/>
            <a:ext cx="3768375" cy="865707"/>
          </a:xfrm>
          <a:prstGeom prst="rect">
            <a:avLst/>
          </a:prstGeom>
          <a:ln>
            <a:solidFill>
              <a:schemeClr val="tx1"/>
            </a:solidFill>
          </a:ln>
        </p:spPr>
      </p:pic>
      <p:sp>
        <p:nvSpPr>
          <p:cNvPr id="19" name="TextBox 18">
            <a:extLst>
              <a:ext uri="{FF2B5EF4-FFF2-40B4-BE49-F238E27FC236}">
                <a16:creationId xmlns:a16="http://schemas.microsoft.com/office/drawing/2014/main" id="{351EC110-5FC4-44ED-A421-85A08F8B6112}"/>
              </a:ext>
            </a:extLst>
          </p:cNvPr>
          <p:cNvSpPr txBox="1"/>
          <p:nvPr/>
        </p:nvSpPr>
        <p:spPr>
          <a:xfrm>
            <a:off x="5473700" y="4523278"/>
            <a:ext cx="990849" cy="369332"/>
          </a:xfrm>
          <a:prstGeom prst="rect">
            <a:avLst/>
          </a:prstGeom>
          <a:noFill/>
        </p:spPr>
        <p:txBody>
          <a:bodyPr wrap="none" rtlCol="0">
            <a:spAutoFit/>
          </a:bodyPr>
          <a:lstStyle/>
          <a:p>
            <a:r>
              <a:rPr lang="en-US" dirty="0">
                <a:solidFill>
                  <a:srgbClr val="0070C0"/>
                </a:solidFill>
              </a:rPr>
              <a:t>Eventual</a:t>
            </a:r>
          </a:p>
        </p:txBody>
      </p:sp>
      <p:pic>
        <p:nvPicPr>
          <p:cNvPr id="20" name="Picture 19">
            <a:extLst>
              <a:ext uri="{FF2B5EF4-FFF2-40B4-BE49-F238E27FC236}">
                <a16:creationId xmlns:a16="http://schemas.microsoft.com/office/drawing/2014/main" id="{2EBFC034-687B-4320-8D30-305ED2F9E282}"/>
              </a:ext>
            </a:extLst>
          </p:cNvPr>
          <p:cNvPicPr>
            <a:picLocks noChangeAspect="1"/>
          </p:cNvPicPr>
          <p:nvPr/>
        </p:nvPicPr>
        <p:blipFill>
          <a:blip r:embed="rId7"/>
          <a:stretch>
            <a:fillRect/>
          </a:stretch>
        </p:blipFill>
        <p:spPr>
          <a:xfrm>
            <a:off x="5638971" y="2066092"/>
            <a:ext cx="3144262" cy="1083589"/>
          </a:xfrm>
          <a:prstGeom prst="rect">
            <a:avLst/>
          </a:prstGeom>
        </p:spPr>
      </p:pic>
    </p:spTree>
    <p:extLst>
      <p:ext uri="{BB962C8B-B14F-4D97-AF65-F5344CB8AC3E}">
        <p14:creationId xmlns:p14="http://schemas.microsoft.com/office/powerpoint/2010/main" val="2166738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Resource Model</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https://timw.info/ft6</a:t>
            </a:r>
          </a:p>
        </p:txBody>
      </p:sp>
      <p:sp>
        <p:nvSpPr>
          <p:cNvPr id="12" name="TextBox 11">
            <a:extLst>
              <a:ext uri="{FF2B5EF4-FFF2-40B4-BE49-F238E27FC236}">
                <a16:creationId xmlns:a16="http://schemas.microsoft.com/office/drawing/2014/main" id="{1F092F69-84A8-46E0-8CB2-2E4D017EF168}"/>
              </a:ext>
            </a:extLst>
          </p:cNvPr>
          <p:cNvSpPr txBox="1"/>
          <p:nvPr/>
        </p:nvSpPr>
        <p:spPr>
          <a:xfrm>
            <a:off x="6796206" y="1034927"/>
            <a:ext cx="1058175" cy="369332"/>
          </a:xfrm>
          <a:prstGeom prst="rect">
            <a:avLst/>
          </a:prstGeom>
          <a:noFill/>
        </p:spPr>
        <p:txBody>
          <a:bodyPr wrap="none" rtlCol="0">
            <a:spAutoFit/>
          </a:bodyPr>
          <a:lstStyle/>
          <a:p>
            <a:r>
              <a:rPr lang="en-US" dirty="0">
                <a:solidFill>
                  <a:srgbClr val="0070C0"/>
                </a:solidFill>
              </a:rPr>
              <a:t>Database</a:t>
            </a:r>
          </a:p>
        </p:txBody>
      </p:sp>
      <p:sp>
        <p:nvSpPr>
          <p:cNvPr id="14" name="TextBox 13">
            <a:extLst>
              <a:ext uri="{FF2B5EF4-FFF2-40B4-BE49-F238E27FC236}">
                <a16:creationId xmlns:a16="http://schemas.microsoft.com/office/drawing/2014/main" id="{BC8E3E6B-98FD-43CE-94EC-AEED01384E8D}"/>
              </a:ext>
            </a:extLst>
          </p:cNvPr>
          <p:cNvSpPr txBox="1"/>
          <p:nvPr/>
        </p:nvSpPr>
        <p:spPr>
          <a:xfrm>
            <a:off x="6796206" y="2387083"/>
            <a:ext cx="1104661" cy="369332"/>
          </a:xfrm>
          <a:prstGeom prst="rect">
            <a:avLst/>
          </a:prstGeom>
          <a:noFill/>
        </p:spPr>
        <p:txBody>
          <a:bodyPr wrap="none" rtlCol="0">
            <a:spAutoFit/>
          </a:bodyPr>
          <a:lstStyle/>
          <a:p>
            <a:r>
              <a:rPr lang="en-US" dirty="0">
                <a:solidFill>
                  <a:srgbClr val="0070C0"/>
                </a:solidFill>
              </a:rPr>
              <a:t>Container</a:t>
            </a:r>
          </a:p>
        </p:txBody>
      </p:sp>
      <p:sp>
        <p:nvSpPr>
          <p:cNvPr id="15" name="TextBox 14">
            <a:extLst>
              <a:ext uri="{FF2B5EF4-FFF2-40B4-BE49-F238E27FC236}">
                <a16:creationId xmlns:a16="http://schemas.microsoft.com/office/drawing/2014/main" id="{52B6618A-8589-48B3-A338-5FE9A016D63A}"/>
              </a:ext>
            </a:extLst>
          </p:cNvPr>
          <p:cNvSpPr txBox="1"/>
          <p:nvPr/>
        </p:nvSpPr>
        <p:spPr>
          <a:xfrm>
            <a:off x="6796206" y="3677095"/>
            <a:ext cx="616579" cy="369332"/>
          </a:xfrm>
          <a:prstGeom prst="rect">
            <a:avLst/>
          </a:prstGeom>
          <a:noFill/>
        </p:spPr>
        <p:txBody>
          <a:bodyPr wrap="none" rtlCol="0">
            <a:spAutoFit/>
          </a:bodyPr>
          <a:lstStyle/>
          <a:p>
            <a:r>
              <a:rPr lang="en-US" dirty="0">
                <a:solidFill>
                  <a:srgbClr val="0070C0"/>
                </a:solidFill>
              </a:rPr>
              <a:t>Item</a:t>
            </a:r>
          </a:p>
        </p:txBody>
      </p:sp>
      <p:pic>
        <p:nvPicPr>
          <p:cNvPr id="1026" name="Picture 2" descr="Hierarchy of an Azure Cosmos account">
            <a:extLst>
              <a:ext uri="{FF2B5EF4-FFF2-40B4-BE49-F238E27FC236}">
                <a16:creationId xmlns:a16="http://schemas.microsoft.com/office/drawing/2014/main" id="{8A737836-AA67-4706-85D7-F105B0F36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8195" y="3186035"/>
            <a:ext cx="1627320" cy="15658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4222DC8-DC7A-46F4-B7AE-BE251F8B9610}"/>
              </a:ext>
            </a:extLst>
          </p:cNvPr>
          <p:cNvPicPr>
            <a:picLocks noChangeAspect="1"/>
          </p:cNvPicPr>
          <p:nvPr/>
        </p:nvPicPr>
        <p:blipFill>
          <a:blip r:embed="rId3"/>
          <a:stretch>
            <a:fillRect/>
          </a:stretch>
        </p:blipFill>
        <p:spPr>
          <a:xfrm>
            <a:off x="314030" y="717553"/>
            <a:ext cx="5646347" cy="1120649"/>
          </a:xfrm>
          <a:prstGeom prst="rect">
            <a:avLst/>
          </a:prstGeom>
        </p:spPr>
      </p:pic>
      <p:pic>
        <p:nvPicPr>
          <p:cNvPr id="10" name="Picture 9">
            <a:extLst>
              <a:ext uri="{FF2B5EF4-FFF2-40B4-BE49-F238E27FC236}">
                <a16:creationId xmlns:a16="http://schemas.microsoft.com/office/drawing/2014/main" id="{E2783179-24AB-4BA1-8049-51B1A3E8E9C2}"/>
              </a:ext>
            </a:extLst>
          </p:cNvPr>
          <p:cNvPicPr>
            <a:picLocks noChangeAspect="1"/>
          </p:cNvPicPr>
          <p:nvPr/>
        </p:nvPicPr>
        <p:blipFill>
          <a:blip r:embed="rId4"/>
          <a:stretch>
            <a:fillRect/>
          </a:stretch>
        </p:blipFill>
        <p:spPr>
          <a:xfrm>
            <a:off x="314030" y="1957464"/>
            <a:ext cx="6390476" cy="1228571"/>
          </a:xfrm>
          <a:prstGeom prst="rect">
            <a:avLst/>
          </a:prstGeom>
        </p:spPr>
      </p:pic>
      <p:pic>
        <p:nvPicPr>
          <p:cNvPr id="18" name="Picture 17">
            <a:extLst>
              <a:ext uri="{FF2B5EF4-FFF2-40B4-BE49-F238E27FC236}">
                <a16:creationId xmlns:a16="http://schemas.microsoft.com/office/drawing/2014/main" id="{2541E822-4B17-4AD7-9840-38324B9E6F95}"/>
              </a:ext>
            </a:extLst>
          </p:cNvPr>
          <p:cNvPicPr>
            <a:picLocks noChangeAspect="1"/>
          </p:cNvPicPr>
          <p:nvPr/>
        </p:nvPicPr>
        <p:blipFill>
          <a:blip r:embed="rId5"/>
          <a:stretch>
            <a:fillRect/>
          </a:stretch>
        </p:blipFill>
        <p:spPr>
          <a:xfrm>
            <a:off x="314030" y="3322330"/>
            <a:ext cx="6123809" cy="1219048"/>
          </a:xfrm>
          <a:prstGeom prst="rect">
            <a:avLst/>
          </a:prstGeom>
        </p:spPr>
      </p:pic>
    </p:spTree>
    <p:extLst>
      <p:ext uri="{BB962C8B-B14F-4D97-AF65-F5344CB8AC3E}">
        <p14:creationId xmlns:p14="http://schemas.microsoft.com/office/powerpoint/2010/main" val="220372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Storage Account Replication</a:t>
            </a:r>
          </a:p>
        </p:txBody>
      </p:sp>
      <p:sp>
        <p:nvSpPr>
          <p:cNvPr id="2" name="Rectangle 1">
            <a:extLst>
              <a:ext uri="{FF2B5EF4-FFF2-40B4-BE49-F238E27FC236}">
                <a16:creationId xmlns:a16="http://schemas.microsoft.com/office/drawing/2014/main" id="{F56BF313-B721-4B7D-B027-F587D50659F1}"/>
              </a:ext>
            </a:extLst>
          </p:cNvPr>
          <p:cNvSpPr/>
          <p:nvPr/>
        </p:nvSpPr>
        <p:spPr>
          <a:xfrm>
            <a:off x="563525"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A8852F-C931-4E31-8834-BE56E1B5A69B}"/>
              </a:ext>
            </a:extLst>
          </p:cNvPr>
          <p:cNvSpPr/>
          <p:nvPr/>
        </p:nvSpPr>
        <p:spPr>
          <a:xfrm>
            <a:off x="4646432"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4723540-18BC-470A-AC03-493B954AE4DE}"/>
              </a:ext>
            </a:extLst>
          </p:cNvPr>
          <p:cNvSpPr/>
          <p:nvPr/>
        </p:nvSpPr>
        <p:spPr>
          <a:xfrm>
            <a:off x="4827184"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620B44F6-23D4-4866-9EA4-C35A09C97F3E}"/>
              </a:ext>
            </a:extLst>
          </p:cNvPr>
          <p:cNvSpPr/>
          <p:nvPr/>
        </p:nvSpPr>
        <p:spPr>
          <a:xfrm>
            <a:off x="5948921" y="2402955"/>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8" name="Oval 7">
            <a:extLst>
              <a:ext uri="{FF2B5EF4-FFF2-40B4-BE49-F238E27FC236}">
                <a16:creationId xmlns:a16="http://schemas.microsoft.com/office/drawing/2014/main" id="{C60AC8C4-C960-4E9C-ABA6-3017A96CB8D8}"/>
              </a:ext>
            </a:extLst>
          </p:cNvPr>
          <p:cNvSpPr/>
          <p:nvPr/>
        </p:nvSpPr>
        <p:spPr>
          <a:xfrm>
            <a:off x="6969645"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TextBox 8">
            <a:extLst>
              <a:ext uri="{FF2B5EF4-FFF2-40B4-BE49-F238E27FC236}">
                <a16:creationId xmlns:a16="http://schemas.microsoft.com/office/drawing/2014/main" id="{CB08A5B8-512A-49BF-BB5B-04A651832E5F}"/>
              </a:ext>
            </a:extLst>
          </p:cNvPr>
          <p:cNvSpPr txBox="1"/>
          <p:nvPr/>
        </p:nvSpPr>
        <p:spPr>
          <a:xfrm>
            <a:off x="563525" y="3625702"/>
            <a:ext cx="7548179" cy="369332"/>
          </a:xfrm>
          <a:prstGeom prst="rect">
            <a:avLst/>
          </a:prstGeom>
          <a:noFill/>
        </p:spPr>
        <p:txBody>
          <a:bodyPr wrap="square" rtlCol="0">
            <a:spAutoFit/>
          </a:bodyPr>
          <a:lstStyle/>
          <a:p>
            <a:pPr algn="ctr"/>
            <a:r>
              <a:rPr lang="en-US" dirty="0"/>
              <a:t>GZRS – RA/GZRS</a:t>
            </a:r>
          </a:p>
        </p:txBody>
      </p:sp>
      <p:sp>
        <p:nvSpPr>
          <p:cNvPr id="11" name="Oval 10">
            <a:extLst>
              <a:ext uri="{FF2B5EF4-FFF2-40B4-BE49-F238E27FC236}">
                <a16:creationId xmlns:a16="http://schemas.microsoft.com/office/drawing/2014/main" id="{10FBBB57-02E7-4A75-A00A-77742754D445}"/>
              </a:ext>
            </a:extLst>
          </p:cNvPr>
          <p:cNvSpPr/>
          <p:nvPr/>
        </p:nvSpPr>
        <p:spPr>
          <a:xfrm>
            <a:off x="717701" y="1722471"/>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5380FA04-80E9-4E5E-A926-CA1F3FBEB18D}"/>
              </a:ext>
            </a:extLst>
          </p:cNvPr>
          <p:cNvSpPr/>
          <p:nvPr/>
        </p:nvSpPr>
        <p:spPr>
          <a:xfrm>
            <a:off x="1839438" y="2446810"/>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5B599761-2384-4B06-9368-2BBFF43B2269}"/>
              </a:ext>
            </a:extLst>
          </p:cNvPr>
          <p:cNvSpPr/>
          <p:nvPr/>
        </p:nvSpPr>
        <p:spPr>
          <a:xfrm>
            <a:off x="2860162" y="1722471"/>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2743478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 from Day 1</a:t>
            </a:r>
          </a:p>
          <a:p>
            <a:r>
              <a:rPr lang="en-US" dirty="0"/>
              <a:t>Design Data Processing Solutions</a:t>
            </a:r>
          </a:p>
          <a:p>
            <a:r>
              <a:rPr lang="en-US" dirty="0"/>
              <a:t>Exam DP-201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Always Encrypted</a:t>
            </a:r>
          </a:p>
        </p:txBody>
      </p:sp>
      <p:pic>
        <p:nvPicPr>
          <p:cNvPr id="9218" name="Picture 2">
            <a:extLst>
              <a:ext uri="{FF2B5EF4-FFF2-40B4-BE49-F238E27FC236}">
                <a16:creationId xmlns:a16="http://schemas.microsoft.com/office/drawing/2014/main" id="{2A3C9904-B128-41FC-AAD2-2A3AE7202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577" y="1245594"/>
            <a:ext cx="8634845" cy="2816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04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Data Factory</a:t>
            </a:r>
          </a:p>
        </p:txBody>
      </p:sp>
      <p:pic>
        <p:nvPicPr>
          <p:cNvPr id="1026" name="Picture 2" descr="The role of the Copy activity">
            <a:extLst>
              <a:ext uri="{FF2B5EF4-FFF2-40B4-BE49-F238E27FC236}">
                <a16:creationId xmlns:a16="http://schemas.microsoft.com/office/drawing/2014/main" id="{DDA96EB8-B868-4D19-958D-4FFE87F6D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0188"/>
            <a:ext cx="91440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990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227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386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499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885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br>
              <a:rPr lang="en-US" dirty="0"/>
            </a:br>
            <a:endParaRPr lang="en-US" dirty="0"/>
          </a:p>
        </p:txBody>
      </p:sp>
    </p:spTree>
    <p:extLst>
      <p:ext uri="{BB962C8B-B14F-4D97-AF65-F5344CB8AC3E}">
        <p14:creationId xmlns:p14="http://schemas.microsoft.com/office/powerpoint/2010/main" val="2208319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22062926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35564350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Server in an Azure VM</a:t>
            </a:r>
          </a:p>
        </p:txBody>
      </p:sp>
      <p:sp>
        <p:nvSpPr>
          <p:cNvPr id="2" name="AutoShape 2">
            <a:extLst>
              <a:ext uri="{FF2B5EF4-FFF2-40B4-BE49-F238E27FC236}">
                <a16:creationId xmlns:a16="http://schemas.microsoft.com/office/drawing/2014/main" id="{FF323631-C2AC-4BEC-A53C-7E8BAED99DB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2B666E58-01B9-43DB-BDE9-DAF3AB0DCEA7}"/>
              </a:ext>
            </a:extLst>
          </p:cNvPr>
          <p:cNvPicPr>
            <a:picLocks noChangeAspect="1"/>
          </p:cNvPicPr>
          <p:nvPr/>
        </p:nvPicPr>
        <p:blipFill>
          <a:blip r:embed="rId2"/>
          <a:stretch>
            <a:fillRect/>
          </a:stretch>
        </p:blipFill>
        <p:spPr>
          <a:xfrm>
            <a:off x="673598" y="768371"/>
            <a:ext cx="7796803" cy="3911557"/>
          </a:xfrm>
          <a:prstGeom prst="rect">
            <a:avLst/>
          </a:prstGeom>
        </p:spPr>
      </p:pic>
    </p:spTree>
    <p:extLst>
      <p:ext uri="{BB962C8B-B14F-4D97-AF65-F5344CB8AC3E}">
        <p14:creationId xmlns:p14="http://schemas.microsoft.com/office/powerpoint/2010/main" val="3973079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5"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timw.info/dp201</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a:t>
            </a:r>
          </a:p>
        </p:txBody>
      </p:sp>
      <p:pic>
        <p:nvPicPr>
          <p:cNvPr id="1026" name="Picture 2" descr="active geo-replication">
            <a:extLst>
              <a:ext uri="{FF2B5EF4-FFF2-40B4-BE49-F238E27FC236}">
                <a16:creationId xmlns:a16="http://schemas.microsoft.com/office/drawing/2014/main" id="{BE75F335-A74E-4560-B0BA-4A64B5537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468" y="760262"/>
            <a:ext cx="5824036" cy="411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7190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DB Managed Instance</a:t>
            </a:r>
          </a:p>
        </p:txBody>
      </p:sp>
      <p:pic>
        <p:nvPicPr>
          <p:cNvPr id="2050" name="Picture 2" descr="Entities in connectivity architecture">
            <a:extLst>
              <a:ext uri="{FF2B5EF4-FFF2-40B4-BE49-F238E27FC236}">
                <a16:creationId xmlns:a16="http://schemas.microsoft.com/office/drawing/2014/main" id="{7AD5D70F-63C9-4576-9B25-6D125B413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783042"/>
            <a:ext cx="7245350" cy="376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430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Data Sync for Azure</a:t>
            </a:r>
          </a:p>
        </p:txBody>
      </p:sp>
      <p:pic>
        <p:nvPicPr>
          <p:cNvPr id="3074" name="Picture 2" descr="DB hosted At Azure">
            <a:extLst>
              <a:ext uri="{FF2B5EF4-FFF2-40B4-BE49-F238E27FC236}">
                <a16:creationId xmlns:a16="http://schemas.microsoft.com/office/drawing/2014/main" id="{D76FC2EC-8020-4A56-B9CE-006D954F1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7" y="697445"/>
            <a:ext cx="5305425" cy="384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3347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0256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Pool/Azure SQL Data Warehouse</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9582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031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4887814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976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DP-201</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3076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745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149827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952602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72223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Azure IoT reference architecture</a:t>
            </a:r>
          </a:p>
        </p:txBody>
      </p:sp>
      <p:sp>
        <p:nvSpPr>
          <p:cNvPr id="3" name="Content Placeholder 2">
            <a:extLst>
              <a:ext uri="{FF2B5EF4-FFF2-40B4-BE49-F238E27FC236}">
                <a16:creationId xmlns:a16="http://schemas.microsoft.com/office/drawing/2014/main" id="{07D478DE-32A0-7548-BD42-1276480C7193}"/>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729097F7-0887-4D6F-B748-238C6AB80C2E}"/>
              </a:ext>
              <a:ext uri="{C183D7F6-B498-43B3-948B-1728B52AA6E4}">
                <adec:decorative xmlns:adec="http://schemas.microsoft.com/office/drawing/2017/decorative" val="1"/>
              </a:ext>
            </a:extLst>
          </p:cNvPr>
          <p:cNvSpPr/>
          <p:nvPr/>
        </p:nvSpPr>
        <p:spPr bwMode="auto">
          <a:xfrm>
            <a:off x="323320" y="867221"/>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an Azure IoT reference architecture.&#10;&#10;On the left are two data sources feeding into a cloud gateway. There are arrow leading out of this goes into Stream Analytics. An arrow leads out of Stream Analytics into Business Integration with Logic Apps.&#10;&#10;There is a separate path from the Cloud gateway to an Azure function, with an arrow that leads into Cosmos DB&#10;">
            <a:extLst>
              <a:ext uri="{FF2B5EF4-FFF2-40B4-BE49-F238E27FC236}">
                <a16:creationId xmlns:a16="http://schemas.microsoft.com/office/drawing/2014/main" id="{90B49E85-0283-48AA-AFF7-7F3E4C8F90AD}"/>
              </a:ext>
            </a:extLst>
          </p:cNvPr>
          <p:cNvPicPr>
            <a:picLocks noChangeAspect="1"/>
          </p:cNvPicPr>
          <p:nvPr/>
        </p:nvPicPr>
        <p:blipFill>
          <a:blip r:embed="rId3"/>
          <a:stretch>
            <a:fillRect/>
          </a:stretch>
        </p:blipFill>
        <p:spPr>
          <a:xfrm>
            <a:off x="1146592" y="963368"/>
            <a:ext cx="6869492" cy="3743571"/>
          </a:xfrm>
          <a:prstGeom prst="rect">
            <a:avLst/>
          </a:prstGeom>
          <a:ln>
            <a:noFill/>
          </a:ln>
        </p:spPr>
      </p:pic>
    </p:spTree>
    <p:extLst>
      <p:ext uri="{BB962C8B-B14F-4D97-AF65-F5344CB8AC3E}">
        <p14:creationId xmlns:p14="http://schemas.microsoft.com/office/powerpoint/2010/main" val="572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batch mode perspective</a:t>
            </a:r>
            <a:endParaRPr lang="en-US" dirty="0"/>
          </a:p>
        </p:txBody>
      </p:sp>
      <p:sp>
        <p:nvSpPr>
          <p:cNvPr id="3" name="Content Placeholder 2">
            <a:extLst>
              <a:ext uri="{FF2B5EF4-FFF2-40B4-BE49-F238E27FC236}">
                <a16:creationId xmlns:a16="http://schemas.microsoft.com/office/drawing/2014/main" id="{E57096CB-658A-9C45-B461-1DD87332C064}"/>
              </a:ext>
            </a:extLst>
          </p:cNvPr>
          <p:cNvSpPr>
            <a:spLocks noGrp="1"/>
          </p:cNvSpPr>
          <p:nvPr>
            <p:ph idx="1"/>
          </p:nvPr>
        </p:nvSpPr>
        <p:spPr/>
        <p:txBody>
          <a:bodyPr/>
          <a:lstStyle/>
          <a:p>
            <a:endParaRPr lang="en-US"/>
          </a:p>
        </p:txBody>
      </p:sp>
      <p:sp>
        <p:nvSpPr>
          <p:cNvPr id="10" name="Rectangle 9">
            <a:extLst>
              <a:ext uri="{FF2B5EF4-FFF2-40B4-BE49-F238E27FC236}">
                <a16:creationId xmlns:a16="http://schemas.microsoft.com/office/drawing/2014/main" id="{4EF74C86-118E-450F-8966-76F6364A2AD3}"/>
              </a:ext>
            </a:extLst>
          </p:cNvPr>
          <p:cNvSpPr/>
          <p:nvPr/>
        </p:nvSpPr>
        <p:spPr>
          <a:xfrm>
            <a:off x="313983" y="876948"/>
            <a:ext cx="3159664"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618" dirty="0">
                <a:solidFill>
                  <a:schemeClr val="tx1"/>
                </a:solidFill>
                <a:latin typeface="+mj-lt"/>
              </a:rPr>
              <a:t>Batch Layer:</a:t>
            </a:r>
            <a:endParaRPr lang="en-US" sz="1618" kern="0" dirty="0">
              <a:solidFill>
                <a:schemeClr val="tx1"/>
              </a:solidFill>
              <a:latin typeface="+mj-lt"/>
              <a:cs typeface="Segoe UI Light" panose="020B0502040204020203" pitchFamily="34" charset="0"/>
            </a:endParaRPr>
          </a:p>
          <a:p>
            <a:pPr>
              <a:spcAft>
                <a:spcPts val="221"/>
              </a:spcAft>
            </a:pPr>
            <a:r>
              <a:rPr lang="en-US" sz="1324" kern="0" dirty="0">
                <a:solidFill>
                  <a:schemeClr val="tx1"/>
                </a:solidFill>
                <a:cs typeface="Segoe UI Light" panose="020B0502040204020203" pitchFamily="34" charset="0"/>
              </a:rPr>
              <a:t>The Batch layer is used to pre-compute results on large volumes of data using a distributed data system:</a:t>
            </a:r>
          </a:p>
          <a:p>
            <a:pPr marL="252134" indent="-210112">
              <a:spcBef>
                <a:spcPts val="147"/>
              </a:spcBef>
              <a:spcAft>
                <a:spcPts val="294"/>
              </a:spcAft>
              <a:buFont typeface="+mj-lt"/>
              <a:buAutoNum type="arabicPeriod"/>
            </a:pPr>
            <a:r>
              <a:rPr lang="en-US" sz="1324" kern="0" dirty="0">
                <a:solidFill>
                  <a:schemeClr val="tx1"/>
                </a:solidFill>
                <a:cs typeface="Segoe UI Light" panose="020B0502040204020203" pitchFamily="34" charset="0"/>
              </a:rPr>
              <a:t>New data ingested from sources</a:t>
            </a:r>
          </a:p>
          <a:p>
            <a:pPr marL="252134" indent="-210112">
              <a:spcBef>
                <a:spcPts val="147"/>
              </a:spcBef>
              <a:spcAft>
                <a:spcPts val="294"/>
              </a:spcAft>
              <a:buFont typeface="+mj-lt"/>
              <a:buAutoNum type="arabicPeriod"/>
            </a:pPr>
            <a:r>
              <a:rPr lang="en-US" sz="1324" kern="0" dirty="0">
                <a:solidFill>
                  <a:schemeClr val="tx1"/>
                </a:solidFill>
                <a:cs typeface="Segoe UI Light" panose="020B0502040204020203" pitchFamily="34" charset="0"/>
              </a:rPr>
              <a:t>Data is precomputed</a:t>
            </a:r>
          </a:p>
        </p:txBody>
      </p:sp>
      <p:sp>
        <p:nvSpPr>
          <p:cNvPr id="11" name="Rectangle 10">
            <a:extLst>
              <a:ext uri="{FF2B5EF4-FFF2-40B4-BE49-F238E27FC236}">
                <a16:creationId xmlns:a16="http://schemas.microsoft.com/office/drawing/2014/main" id="{893BC966-3011-4AB1-A317-BBDF20FF73FB}"/>
              </a:ext>
            </a:extLst>
          </p:cNvPr>
          <p:cNvSpPr/>
          <p:nvPr/>
        </p:nvSpPr>
        <p:spPr>
          <a:xfrm>
            <a:off x="313983" y="2890904"/>
            <a:ext cx="3159664"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618" dirty="0">
                <a:solidFill>
                  <a:schemeClr val="tx1"/>
                </a:solidFill>
                <a:latin typeface="+mj-lt"/>
              </a:rPr>
              <a:t>Serving Layer:</a:t>
            </a:r>
            <a:endParaRPr lang="en-US" sz="1618" dirty="0">
              <a:solidFill>
                <a:schemeClr val="tx1"/>
              </a:solidFill>
              <a:latin typeface="+mj-lt"/>
            </a:endParaRPr>
          </a:p>
          <a:p>
            <a:pPr>
              <a:spcAft>
                <a:spcPts val="221"/>
              </a:spcAft>
            </a:pPr>
            <a:r>
              <a:rPr lang="en-US" sz="1324" kern="0" dirty="0">
                <a:solidFill>
                  <a:schemeClr val="tx1"/>
                </a:solidFill>
                <a:cs typeface="Segoe UI Light" panose="020B0502040204020203" pitchFamily="34" charset="0"/>
              </a:rPr>
              <a:t>The serving layer acts as the storage output of either the Batch or Speed layer that is used by client applications to access the results of the data-sets:</a:t>
            </a:r>
          </a:p>
          <a:p>
            <a:pPr marL="252134" indent="-210112">
              <a:spcBef>
                <a:spcPts val="147"/>
              </a:spcBef>
              <a:spcAft>
                <a:spcPts val="294"/>
              </a:spcAft>
              <a:buFont typeface="+mj-lt"/>
              <a:buAutoNum type="arabicPeriod" startAt="3"/>
              <a:tabLst>
                <a:tab pos="84045" algn="l"/>
              </a:tabLst>
            </a:pPr>
            <a:r>
              <a:rPr lang="en-US" sz="1324" kern="0" dirty="0">
                <a:solidFill>
                  <a:schemeClr val="tx1"/>
                </a:solidFill>
                <a:cs typeface="Segoe UI Light" panose="020B0502040204020203" pitchFamily="34" charset="0"/>
              </a:rPr>
              <a:t>Batch views can be used as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precomputed views</a:t>
            </a:r>
          </a:p>
        </p:txBody>
      </p:sp>
      <p:sp>
        <p:nvSpPr>
          <p:cNvPr id="12" name="Rectangle 11">
            <a:extLst>
              <a:ext uri="{FF2B5EF4-FFF2-40B4-BE49-F238E27FC236}">
                <a16:creationId xmlns:a16="http://schemas.microsoft.com/office/drawing/2014/main" id="{ACFAB102-36EE-4D23-AC0D-9DB1468CD7A4}"/>
              </a:ext>
              <a:ext uri="{C183D7F6-B498-43B3-948B-1728B52AA6E4}">
                <adec:decorative xmlns:adec="http://schemas.microsoft.com/office/drawing/2017/decorative" val="1"/>
              </a:ext>
            </a:extLst>
          </p:cNvPr>
          <p:cNvSpPr/>
          <p:nvPr/>
        </p:nvSpPr>
        <p:spPr bwMode="auto">
          <a:xfrm>
            <a:off x="3567025" y="876950"/>
            <a:ext cx="5262994"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44953E43-CDB3-4C91-865F-DCB189CB27B3}"/>
              </a:ext>
            </a:extLst>
          </p:cNvPr>
          <p:cNvPicPr>
            <a:picLocks noChangeAspect="1"/>
          </p:cNvPicPr>
          <p:nvPr/>
        </p:nvPicPr>
        <p:blipFill>
          <a:blip r:embed="rId3"/>
          <a:stretch>
            <a:fillRect/>
          </a:stretch>
        </p:blipFill>
        <p:spPr>
          <a:xfrm>
            <a:off x="3660115" y="1363678"/>
            <a:ext cx="5076814" cy="2962408"/>
          </a:xfrm>
          <a:prstGeom prst="rect">
            <a:avLst/>
          </a:prstGeom>
        </p:spPr>
      </p:pic>
    </p:spTree>
    <p:extLst>
      <p:ext uri="{BB962C8B-B14F-4D97-AF65-F5344CB8AC3E}">
        <p14:creationId xmlns:p14="http://schemas.microsoft.com/office/powerpoint/2010/main" val="330681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 enterprise business intelligence architecture</a:t>
            </a:r>
          </a:p>
        </p:txBody>
      </p:sp>
      <p:sp>
        <p:nvSpPr>
          <p:cNvPr id="3" name="Content Placeholder 2">
            <a:extLst>
              <a:ext uri="{FF2B5EF4-FFF2-40B4-BE49-F238E27FC236}">
                <a16:creationId xmlns:a16="http://schemas.microsoft.com/office/drawing/2014/main" id="{7E7B9123-9973-A944-A6EA-671C8330D59F}"/>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F8F272BA-E62B-4B12-9E9A-365EF80836F9}"/>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6" name="Picture 5" descr="A screenshot of a Enterprise Business Intelligence Architecture&#10;&#10;On the left is a rectangle that states &quot;Data Source&quot;, with an arrow that point east to another rectangle with the word &quot;Ingestion&quot;. An arrow that point east to another rectangle with the word &quot;Data Storage&quot;, followed by an arrow that point east to another rectangle with the word &quot;Analysis&quot;. Finally an arrow that point east to another rectangle with the word &quot;Visualization&quot;&#10;&#10;There are arrows from the Analysis and Visualization rectangles that point to an icon for Azure Active Directory">
            <a:extLst>
              <a:ext uri="{FF2B5EF4-FFF2-40B4-BE49-F238E27FC236}">
                <a16:creationId xmlns:a16="http://schemas.microsoft.com/office/drawing/2014/main" id="{D061C6A4-9053-4249-8452-470158B8D8AA}"/>
              </a:ext>
            </a:extLst>
          </p:cNvPr>
          <p:cNvPicPr>
            <a:picLocks noChangeAspect="1"/>
          </p:cNvPicPr>
          <p:nvPr/>
        </p:nvPicPr>
        <p:blipFill>
          <a:blip r:embed="rId3">
            <a:alphaModFix/>
          </a:blip>
          <a:stretch>
            <a:fillRect/>
          </a:stretch>
        </p:blipFill>
        <p:spPr>
          <a:xfrm>
            <a:off x="462220" y="1393940"/>
            <a:ext cx="8221896" cy="3083969"/>
          </a:xfrm>
          <a:prstGeom prst="rect">
            <a:avLst/>
          </a:prstGeom>
        </p:spPr>
      </p:pic>
    </p:spTree>
    <p:extLst>
      <p:ext uri="{BB962C8B-B14F-4D97-AF65-F5344CB8AC3E}">
        <p14:creationId xmlns:p14="http://schemas.microsoft.com/office/powerpoint/2010/main" val="235397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183872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an enterprise conversational bot</a:t>
            </a:r>
          </a:p>
        </p:txBody>
      </p:sp>
      <p:sp>
        <p:nvSpPr>
          <p:cNvPr id="3" name="Content Placeholder 2">
            <a:extLst>
              <a:ext uri="{FF2B5EF4-FFF2-40B4-BE49-F238E27FC236}">
                <a16:creationId xmlns:a16="http://schemas.microsoft.com/office/drawing/2014/main" id="{56D25C41-D344-3D45-824E-9A6C911629CF}"/>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46173846-786C-4631-A526-08492CBA7134}"/>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complex architecture diagram of creating an Enterprise Conversational Bot. There are two red rectangle that highlights areas of interest to a Data Engineer. One rectangle covers the area of &quot;Logging&quot;, another covers &quot;Data ETL&quot; part of the architecture">
            <a:extLst>
              <a:ext uri="{FF2B5EF4-FFF2-40B4-BE49-F238E27FC236}">
                <a16:creationId xmlns:a16="http://schemas.microsoft.com/office/drawing/2014/main" id="{41FDA9BF-4713-4523-97C3-1F3CBB823160}"/>
              </a:ext>
            </a:extLst>
          </p:cNvPr>
          <p:cNvPicPr>
            <a:picLocks noChangeAspect="1"/>
          </p:cNvPicPr>
          <p:nvPr/>
        </p:nvPicPr>
        <p:blipFill>
          <a:blip r:embed="rId3"/>
          <a:stretch>
            <a:fillRect/>
          </a:stretch>
        </p:blipFill>
        <p:spPr>
          <a:xfrm>
            <a:off x="1457645" y="1083999"/>
            <a:ext cx="6054661" cy="3471388"/>
          </a:xfrm>
          <a:prstGeom prst="rect">
            <a:avLst/>
          </a:prstGeom>
        </p:spPr>
      </p:pic>
      <p:sp>
        <p:nvSpPr>
          <p:cNvPr id="8" name="Rectangle: Rounded Corners 7" descr="A rectangle outlined in red to highlight the &quot;Data ETL&quot; section of the architecture">
            <a:extLst>
              <a:ext uri="{FF2B5EF4-FFF2-40B4-BE49-F238E27FC236}">
                <a16:creationId xmlns:a16="http://schemas.microsoft.com/office/drawing/2014/main" id="{C574F926-18F0-491C-B3BD-41CAA98E8B19}"/>
              </a:ext>
            </a:extLst>
          </p:cNvPr>
          <p:cNvSpPr/>
          <p:nvPr/>
        </p:nvSpPr>
        <p:spPr>
          <a:xfrm>
            <a:off x="2118473" y="3222444"/>
            <a:ext cx="1181817" cy="1383321"/>
          </a:xfrm>
          <a:prstGeom prst="roundRect">
            <a:avLst>
              <a:gd name="adj" fmla="val 11926"/>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a:endParaRPr lang="en-GB" sz="900"/>
          </a:p>
        </p:txBody>
      </p:sp>
      <p:sp>
        <p:nvSpPr>
          <p:cNvPr id="7" name="Rectangle: Rounded Corners 6" descr="A rectangle outlined in red to highlight the &quot;Data ETL&quot; section of the architecture">
            <a:extLst>
              <a:ext uri="{FF2B5EF4-FFF2-40B4-BE49-F238E27FC236}">
                <a16:creationId xmlns:a16="http://schemas.microsoft.com/office/drawing/2014/main" id="{00C11ABA-6CF8-4B21-9AAE-D02881448F55}"/>
              </a:ext>
            </a:extLst>
          </p:cNvPr>
          <p:cNvSpPr/>
          <p:nvPr/>
        </p:nvSpPr>
        <p:spPr>
          <a:xfrm>
            <a:off x="5002083" y="1668304"/>
            <a:ext cx="2702949" cy="1549505"/>
          </a:xfrm>
          <a:prstGeom prst="roundRect">
            <a:avLst>
              <a:gd name="adj" fmla="val 7369"/>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a:endParaRPr lang="en-GB" sz="900"/>
          </a:p>
        </p:txBody>
      </p:sp>
    </p:spTree>
    <p:extLst>
      <p:ext uri="{BB962C8B-B14F-4D97-AF65-F5344CB8AC3E}">
        <p14:creationId xmlns:p14="http://schemas.microsoft.com/office/powerpoint/2010/main" val="70805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B7BB-709E-4F1A-803D-FFC7E1D65AB2}"/>
              </a:ext>
            </a:extLst>
          </p:cNvPr>
          <p:cNvSpPr>
            <a:spLocks noGrp="1"/>
          </p:cNvSpPr>
          <p:nvPr>
            <p:ph type="title"/>
          </p:nvPr>
        </p:nvSpPr>
        <p:spPr/>
        <p:txBody>
          <a:bodyPr/>
          <a:lstStyle/>
          <a:p>
            <a:r>
              <a:rPr lang="en-GB" dirty="0"/>
              <a:t>Design for security</a:t>
            </a:r>
            <a:endParaRPr lang="en-US" dirty="0"/>
          </a:p>
        </p:txBody>
      </p:sp>
      <p:sp>
        <p:nvSpPr>
          <p:cNvPr id="3" name="Content Placeholder 2">
            <a:extLst>
              <a:ext uri="{FF2B5EF4-FFF2-40B4-BE49-F238E27FC236}">
                <a16:creationId xmlns:a16="http://schemas.microsoft.com/office/drawing/2014/main" id="{3ABEE9E7-DDEF-184A-B8D7-561E8D6258F5}"/>
              </a:ext>
            </a:extLst>
          </p:cNvPr>
          <p:cNvSpPr>
            <a:spLocks noGrp="1"/>
          </p:cNvSpPr>
          <p:nvPr>
            <p:ph idx="1"/>
          </p:nvPr>
        </p:nvSpPr>
        <p:spPr/>
        <p:txBody>
          <a:bodyPr/>
          <a:lstStyle/>
          <a:p>
            <a:endParaRPr lang="en-US"/>
          </a:p>
        </p:txBody>
      </p:sp>
      <p:sp>
        <p:nvSpPr>
          <p:cNvPr id="8" name="Oval 7">
            <a:extLst>
              <a:ext uri="{FF2B5EF4-FFF2-40B4-BE49-F238E27FC236}">
                <a16:creationId xmlns:a16="http://schemas.microsoft.com/office/drawing/2014/main" id="{90414042-030E-49E8-A226-BFCA0310C776}"/>
              </a:ext>
            </a:extLst>
          </p:cNvPr>
          <p:cNvSpPr/>
          <p:nvPr/>
        </p:nvSpPr>
        <p:spPr>
          <a:xfrm>
            <a:off x="302914" y="992071"/>
            <a:ext cx="3810571" cy="3810571"/>
          </a:xfrm>
          <a:prstGeom prst="ellipse">
            <a:avLst/>
          </a:prstGeom>
          <a:solidFill>
            <a:schemeClr val="tx2">
              <a:lumMod val="20000"/>
              <a:lumOff val="80000"/>
            </a:schemeClr>
          </a:solidFill>
          <a:ln>
            <a:solidFill>
              <a:srgbClr val="C4E5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496057" numCol="1" spcCol="0" rtlCol="0" fromWordArt="0" anchor="t" anchorCtr="0" forceAA="0" compatLnSpc="1">
            <a:prstTxWarp prst="textNoShape">
              <a:avLst/>
            </a:prstTxWarp>
            <a:noAutofit/>
          </a:bodyPr>
          <a:lstStyle/>
          <a:p>
            <a:pPr algn="ctr" defTabSz="685845">
              <a:defRPr/>
            </a:pPr>
            <a:r>
              <a:rPr lang="en-US" sz="1324" dirty="0">
                <a:solidFill>
                  <a:srgbClr val="000000"/>
                </a:solidFill>
                <a:latin typeface="Segoe UI Semibold"/>
              </a:rPr>
              <a:t>Physical security</a:t>
            </a:r>
            <a:endParaRPr lang="en-IN" sz="1324" dirty="0">
              <a:solidFill>
                <a:srgbClr val="000000"/>
              </a:solidFill>
              <a:latin typeface="Segoe UI Semibold"/>
            </a:endParaRPr>
          </a:p>
        </p:txBody>
      </p:sp>
      <p:sp>
        <p:nvSpPr>
          <p:cNvPr id="5" name="Oval 4">
            <a:extLst>
              <a:ext uri="{FF2B5EF4-FFF2-40B4-BE49-F238E27FC236}">
                <a16:creationId xmlns:a16="http://schemas.microsoft.com/office/drawing/2014/main" id="{04480C24-2178-45BF-9BFF-F826BAF17A6A}"/>
              </a:ext>
            </a:extLst>
          </p:cNvPr>
          <p:cNvSpPr/>
          <p:nvPr/>
        </p:nvSpPr>
        <p:spPr>
          <a:xfrm>
            <a:off x="527798" y="1441048"/>
            <a:ext cx="3360802" cy="3361593"/>
          </a:xfrm>
          <a:prstGeom prst="ellipse">
            <a:avLst/>
          </a:prstGeom>
          <a:solidFill>
            <a:schemeClr val="tx2">
              <a:lumMod val="40000"/>
              <a:lumOff val="60000"/>
            </a:schemeClr>
          </a:solidFill>
          <a:ln>
            <a:solidFill>
              <a:srgbClr val="89CB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2622043" numCol="1" spcCol="0" rtlCol="0" fromWordArt="0" anchor="b" anchorCtr="0" forceAA="0" compatLnSpc="1">
            <a:prstTxWarp prst="textNoShape">
              <a:avLst/>
            </a:prstTxWarp>
            <a:noAutofit/>
          </a:bodyPr>
          <a:lstStyle/>
          <a:p>
            <a:pPr algn="ctr" defTabSz="685845">
              <a:defRPr/>
            </a:pPr>
            <a:r>
              <a:rPr lang="en-US" sz="1324" dirty="0">
                <a:solidFill>
                  <a:srgbClr val="000000"/>
                </a:solidFill>
                <a:latin typeface="Segoe UI Semibold"/>
              </a:rPr>
              <a:t>Identify &amp; access</a:t>
            </a:r>
            <a:endParaRPr lang="en-IN" sz="1324" dirty="0">
              <a:solidFill>
                <a:srgbClr val="000000"/>
              </a:solidFill>
              <a:latin typeface="Segoe UI Semibold"/>
            </a:endParaRPr>
          </a:p>
        </p:txBody>
      </p:sp>
      <p:sp>
        <p:nvSpPr>
          <p:cNvPr id="9" name="Oval 8">
            <a:extLst>
              <a:ext uri="{FF2B5EF4-FFF2-40B4-BE49-F238E27FC236}">
                <a16:creationId xmlns:a16="http://schemas.microsoft.com/office/drawing/2014/main" id="{EFC069C7-80CE-49C0-A503-DA85BB3A6CFF}"/>
              </a:ext>
            </a:extLst>
          </p:cNvPr>
          <p:cNvSpPr/>
          <p:nvPr/>
        </p:nvSpPr>
        <p:spPr>
          <a:xfrm>
            <a:off x="772445" y="1931068"/>
            <a:ext cx="2871508" cy="2871572"/>
          </a:xfrm>
          <a:prstGeom prst="ellipse">
            <a:avLst/>
          </a:prstGeom>
          <a:solidFill>
            <a:schemeClr val="tx2">
              <a:lumMod val="60000"/>
              <a:lumOff val="40000"/>
            </a:schemeClr>
          </a:solidFill>
          <a:ln>
            <a:solidFill>
              <a:srgbClr val="4EB1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2151420" numCol="1" spcCol="0" rtlCol="0" fromWordArt="0" anchor="b" anchorCtr="0" forceAA="0" compatLnSpc="1">
            <a:prstTxWarp prst="textNoShape">
              <a:avLst/>
            </a:prstTxWarp>
            <a:noAutofit/>
          </a:bodyPr>
          <a:lstStyle/>
          <a:p>
            <a:pPr algn="ctr" defTabSz="685845">
              <a:defRPr/>
            </a:pPr>
            <a:r>
              <a:rPr lang="en-US" sz="1324">
                <a:solidFill>
                  <a:srgbClr val="000000"/>
                </a:solidFill>
                <a:latin typeface="Segoe UI Semibold"/>
              </a:rPr>
              <a:t>Perimeter</a:t>
            </a:r>
            <a:endParaRPr lang="en-IN" sz="1324" err="1">
              <a:solidFill>
                <a:srgbClr val="000000"/>
              </a:solidFill>
              <a:latin typeface="Segoe UI Semibold"/>
            </a:endParaRPr>
          </a:p>
        </p:txBody>
      </p:sp>
      <p:sp>
        <p:nvSpPr>
          <p:cNvPr id="6" name="Oval 5">
            <a:extLst>
              <a:ext uri="{FF2B5EF4-FFF2-40B4-BE49-F238E27FC236}">
                <a16:creationId xmlns:a16="http://schemas.microsoft.com/office/drawing/2014/main" id="{EFFACE95-B558-40EA-AF89-6E723F034ED9}"/>
              </a:ext>
            </a:extLst>
          </p:cNvPr>
          <p:cNvSpPr/>
          <p:nvPr/>
        </p:nvSpPr>
        <p:spPr>
          <a:xfrm>
            <a:off x="1002405" y="2389101"/>
            <a:ext cx="2411587" cy="241354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748028" numCol="1" spcCol="0" rtlCol="0" fromWordArt="0" anchor="b" anchorCtr="0" forceAA="0" compatLnSpc="1">
            <a:prstTxWarp prst="textNoShape">
              <a:avLst/>
            </a:prstTxWarp>
            <a:noAutofit/>
          </a:bodyPr>
          <a:lstStyle/>
          <a:p>
            <a:pPr algn="ctr" defTabSz="685845">
              <a:defRPr/>
            </a:pPr>
            <a:r>
              <a:rPr lang="en-US" sz="1324">
                <a:solidFill>
                  <a:srgbClr val="FFFFFF"/>
                </a:solidFill>
                <a:latin typeface="Segoe UI Semibold"/>
              </a:rPr>
              <a:t>Network</a:t>
            </a:r>
            <a:endParaRPr lang="en-IN" sz="1324" err="1">
              <a:solidFill>
                <a:srgbClr val="FFFFFF"/>
              </a:solidFill>
              <a:latin typeface="Segoe UI Semibold"/>
            </a:endParaRPr>
          </a:p>
        </p:txBody>
      </p:sp>
      <p:sp>
        <p:nvSpPr>
          <p:cNvPr id="10" name="Oval 9">
            <a:extLst>
              <a:ext uri="{FF2B5EF4-FFF2-40B4-BE49-F238E27FC236}">
                <a16:creationId xmlns:a16="http://schemas.microsoft.com/office/drawing/2014/main" id="{1EA49FDF-BAA2-4E23-B597-E4F53A0458DA}"/>
              </a:ext>
            </a:extLst>
          </p:cNvPr>
          <p:cNvSpPr/>
          <p:nvPr/>
        </p:nvSpPr>
        <p:spPr>
          <a:xfrm>
            <a:off x="1228608" y="2843588"/>
            <a:ext cx="1959182" cy="1959053"/>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845">
              <a:defRPr/>
            </a:pPr>
            <a:r>
              <a:rPr lang="en-US" sz="1324">
                <a:solidFill>
                  <a:srgbClr val="FFFFFF"/>
                </a:solidFill>
                <a:latin typeface="Segoe UI Semibold"/>
              </a:rPr>
              <a:t>Compute</a:t>
            </a:r>
            <a:endParaRPr lang="en-IN" sz="1324" err="1">
              <a:solidFill>
                <a:srgbClr val="FFFFFF"/>
              </a:solidFill>
              <a:latin typeface="Segoe UI Semibold"/>
            </a:endParaRPr>
          </a:p>
        </p:txBody>
      </p:sp>
      <p:sp>
        <p:nvSpPr>
          <p:cNvPr id="7" name="Oval 6">
            <a:extLst>
              <a:ext uri="{FF2B5EF4-FFF2-40B4-BE49-F238E27FC236}">
                <a16:creationId xmlns:a16="http://schemas.microsoft.com/office/drawing/2014/main" id="{481CD547-C6C8-4D79-B7D5-C82F2CA6B790}"/>
              </a:ext>
            </a:extLst>
          </p:cNvPr>
          <p:cNvSpPr/>
          <p:nvPr/>
        </p:nvSpPr>
        <p:spPr>
          <a:xfrm>
            <a:off x="1506165" y="3398381"/>
            <a:ext cx="1404068" cy="1404260"/>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845">
              <a:defRPr/>
            </a:pPr>
            <a:r>
              <a:rPr lang="en-US" sz="1324">
                <a:solidFill>
                  <a:srgbClr val="FFFFFF"/>
                </a:solidFill>
                <a:latin typeface="Segoe UI Semibold"/>
              </a:rPr>
              <a:t>Application</a:t>
            </a:r>
            <a:endParaRPr lang="en-IN" sz="1324" err="1">
              <a:solidFill>
                <a:srgbClr val="FFFFFF"/>
              </a:solidFill>
              <a:latin typeface="Segoe UI Semibold"/>
            </a:endParaRPr>
          </a:p>
        </p:txBody>
      </p:sp>
      <p:sp>
        <p:nvSpPr>
          <p:cNvPr id="11" name="Oval 10">
            <a:extLst>
              <a:ext uri="{FF2B5EF4-FFF2-40B4-BE49-F238E27FC236}">
                <a16:creationId xmlns:a16="http://schemas.microsoft.com/office/drawing/2014/main" id="{09633A6A-A4B2-4063-93D6-9902FC7793FF}"/>
              </a:ext>
            </a:extLst>
          </p:cNvPr>
          <p:cNvSpPr/>
          <p:nvPr/>
        </p:nvSpPr>
        <p:spPr>
          <a:xfrm>
            <a:off x="1760452" y="3906216"/>
            <a:ext cx="895494" cy="896425"/>
          </a:xfrm>
          <a:prstGeom prst="ellipse">
            <a:avLst/>
          </a:prstGeom>
          <a:solidFill>
            <a:srgbClr val="152237"/>
          </a:solidFill>
          <a:ln>
            <a:solidFill>
              <a:srgbClr val="1522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845">
              <a:defRPr/>
            </a:pPr>
            <a:r>
              <a:rPr lang="en-US" sz="1324">
                <a:solidFill>
                  <a:srgbClr val="FFFFFF"/>
                </a:solidFill>
                <a:latin typeface="Segoe UI Semibold"/>
              </a:rPr>
              <a:t>Data</a:t>
            </a:r>
            <a:endParaRPr lang="en-IN" sz="1324" err="1">
              <a:solidFill>
                <a:srgbClr val="FFFFFF"/>
              </a:solidFill>
              <a:latin typeface="Segoe UI Semibold"/>
            </a:endParaRPr>
          </a:p>
        </p:txBody>
      </p:sp>
    </p:spTree>
    <p:extLst>
      <p:ext uri="{BB962C8B-B14F-4D97-AF65-F5344CB8AC3E}">
        <p14:creationId xmlns:p14="http://schemas.microsoft.com/office/powerpoint/2010/main" val="2347035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Big Data Architecture</a:t>
            </a:r>
          </a:p>
        </p:txBody>
      </p:sp>
      <p:pic>
        <p:nvPicPr>
          <p:cNvPr id="1026" name="Picture 2" descr="Overall data pipeline diagram">
            <a:extLst>
              <a:ext uri="{FF2B5EF4-FFF2-40B4-BE49-F238E27FC236}">
                <a16:creationId xmlns:a16="http://schemas.microsoft.com/office/drawing/2014/main" id="{34A965DF-4949-8045-AFD1-007BE38C9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21" y="786416"/>
            <a:ext cx="7999629" cy="357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3024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6247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466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22360657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Internet of Things (IoT)</a:t>
            </a:r>
          </a:p>
        </p:txBody>
      </p:sp>
      <p:pic>
        <p:nvPicPr>
          <p:cNvPr id="4098" name="Picture 2" descr="IoT architecture">
            <a:extLst>
              <a:ext uri="{FF2B5EF4-FFF2-40B4-BE49-F238E27FC236}">
                <a16:creationId xmlns:a16="http://schemas.microsoft.com/office/drawing/2014/main" id="{0477AAB2-B1F5-CE4B-A78D-4BCB9B9C8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689" y="794012"/>
            <a:ext cx="8325016" cy="355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3410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2568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6056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Oil and Gas Forecasting</a:t>
            </a:r>
          </a:p>
        </p:txBody>
      </p:sp>
      <p:pic>
        <p:nvPicPr>
          <p:cNvPr id="7170" name="Picture 2" descr="Architecture diagram">
            <a:extLst>
              <a:ext uri="{FF2B5EF4-FFF2-40B4-BE49-F238E27FC236}">
                <a16:creationId xmlns:a16="http://schemas.microsoft.com/office/drawing/2014/main" id="{19CBC065-E225-9A44-90C7-7602A335D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995" y="709010"/>
            <a:ext cx="5975792" cy="3948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8802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343462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985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229320558"/>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7479</TotalTime>
  <Words>1381</Words>
  <Application>Microsoft Office PowerPoint</Application>
  <PresentationFormat>On-screen Show (16:9)</PresentationFormat>
  <Paragraphs>297</Paragraphs>
  <Slides>85</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85</vt:i4>
      </vt:variant>
    </vt:vector>
  </HeadingPairs>
  <TitlesOfParts>
    <vt:vector size="95" baseType="lpstr">
      <vt:lpstr>Arial</vt:lpstr>
      <vt:lpstr>Calibri</vt:lpstr>
      <vt:lpstr>Consolas</vt:lpstr>
      <vt:lpstr>Gotham Medium</vt:lpstr>
      <vt:lpstr>Segoe UI</vt:lpstr>
      <vt:lpstr>Segoe UI Semibold</vt:lpstr>
      <vt:lpstr>Tahoma</vt:lpstr>
      <vt:lpstr>Times New Roman</vt:lpstr>
      <vt:lpstr>Wingdings</vt:lpstr>
      <vt:lpstr>Standard_LiveLessons_2017</vt:lpstr>
      <vt:lpstr>Exam DP-201: Designing a Microsoft Azure Data Solution Crash Course</vt:lpstr>
      <vt:lpstr>Tim Warner</vt:lpstr>
      <vt:lpstr>Day 1 of 2 Agenda</vt:lpstr>
      <vt:lpstr>Day 2 of 2 Agenda</vt:lpstr>
      <vt:lpstr>Course Materials</vt:lpstr>
      <vt:lpstr>A Different Kind of Training</vt:lpstr>
      <vt:lpstr>Session Recordings</vt:lpstr>
      <vt:lpstr>Session Recordings</vt:lpstr>
      <vt:lpstr>Session Recordings</vt:lpstr>
      <vt:lpstr>DP-201 Changes in 2021</vt:lpstr>
      <vt:lpstr>DP-201 Changes in 2021</vt:lpstr>
      <vt:lpstr>What is an Azure Data Engineer?</vt:lpstr>
      <vt:lpstr>Azure Data Scientist Associate</vt:lpstr>
      <vt:lpstr>Azure Data Analyst Associate</vt:lpstr>
      <vt:lpstr>Azure Data Fundamentals</vt:lpstr>
      <vt:lpstr> Case Study</vt:lpstr>
      <vt:lpstr>Active Screen</vt:lpstr>
      <vt:lpstr> </vt:lpstr>
      <vt:lpstr>Thank you!</vt:lpstr>
      <vt:lpstr>Non-Relational Data</vt:lpstr>
      <vt:lpstr>Non-Relational Data Characteristics</vt:lpstr>
      <vt:lpstr>CAP Theorem</vt:lpstr>
      <vt:lpstr>Azure Blob Storage</vt:lpstr>
      <vt:lpstr>Azure Table Storage</vt:lpstr>
      <vt:lpstr>Data Lake</vt:lpstr>
      <vt:lpstr>ADLS Gen 2</vt:lpstr>
      <vt:lpstr>Storage Account Replication</vt:lpstr>
      <vt:lpstr>Storage Account Replication</vt:lpstr>
      <vt:lpstr>SAS Tokens</vt:lpstr>
      <vt:lpstr>Azure Cosmos DB</vt:lpstr>
      <vt:lpstr>Cosmos DB APIs</vt:lpstr>
      <vt:lpstr>Cosmos DB SQL API</vt:lpstr>
      <vt:lpstr>Request Units (RUs)</vt:lpstr>
      <vt:lpstr>Cosmos DB Partitioning</vt:lpstr>
      <vt:lpstr>Cosmos DB Partitioning</vt:lpstr>
      <vt:lpstr>Cosmos DB Partitioning</vt:lpstr>
      <vt:lpstr>Consistency Levels</vt:lpstr>
      <vt:lpstr>Cosmos DB Resource Model</vt:lpstr>
      <vt:lpstr>Storage Account Replication</vt:lpstr>
      <vt:lpstr>Always Encrypted</vt:lpstr>
      <vt:lpstr>Azure Data Factory</vt:lpstr>
      <vt:lpstr>Azure Monitor</vt:lpstr>
      <vt:lpstr>Data Pipelines</vt:lpstr>
      <vt:lpstr>Azure Diagnostics</vt:lpstr>
      <vt:lpstr>Log Analytics</vt:lpstr>
      <vt:lpstr>Relational Data </vt:lpstr>
      <vt:lpstr>Relational Database Use Cases</vt:lpstr>
      <vt:lpstr>ACID Principle</vt:lpstr>
      <vt:lpstr>SQL Server in an Azure VM</vt:lpstr>
      <vt:lpstr>Azure SQL Database</vt:lpstr>
      <vt:lpstr>Azure SQL DB Managed Instance</vt:lpstr>
      <vt:lpstr>SQL Data Sync for Azure</vt:lpstr>
      <vt:lpstr>Azure Synapse</vt:lpstr>
      <vt:lpstr>SQL Pool/Azure SQL Data Warehouse</vt:lpstr>
      <vt:lpstr>Azure Synapse SQL Pool (DW) Architecture</vt:lpstr>
      <vt:lpstr>Azure Synapse Table Distribution Modes</vt:lpstr>
      <vt:lpstr>Azure Synapse Table Distribution Modes</vt:lpstr>
      <vt:lpstr>Exam DP-201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Lambda architectures from a real time mode perspective</vt:lpstr>
      <vt:lpstr>Architect a stream processing pipeline with Azure Stream Analytics</vt:lpstr>
      <vt:lpstr>Design a stream processing pipeline with Azure Databricks</vt:lpstr>
      <vt:lpstr>Create an Azure IoT reference architecture</vt:lpstr>
      <vt:lpstr>Lambda architectures from a batch mode perspective</vt:lpstr>
      <vt:lpstr>Design an enterprise business intelligence architecture</vt:lpstr>
      <vt:lpstr>Automate an enterprise business intelligence architecture</vt:lpstr>
      <vt:lpstr>Architect an enterprise conversational bot</vt:lpstr>
      <vt:lpstr>Design for security</vt:lpstr>
      <vt:lpstr>Big Data Architecture</vt:lpstr>
      <vt:lpstr>Lambda Architecture</vt:lpstr>
      <vt:lpstr>Kappa Architecture</vt:lpstr>
      <vt:lpstr>Internet of Things (IoT)</vt:lpstr>
      <vt:lpstr>Lambda Architecture with Databricks</vt:lpstr>
      <vt:lpstr>Kappa Architecture with Databricks</vt:lpstr>
      <vt:lpstr>Oil and Gas Forecasting</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164</cp:revision>
  <dcterms:created xsi:type="dcterms:W3CDTF">2015-09-28T19:52:00Z</dcterms:created>
  <dcterms:modified xsi:type="dcterms:W3CDTF">2021-03-08T14:27:46Z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